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9" r:id="rId13"/>
    <p:sldId id="269" r:id="rId14"/>
    <p:sldId id="270" r:id="rId15"/>
    <p:sldId id="272" r:id="rId16"/>
    <p:sldId id="271" r:id="rId17"/>
    <p:sldId id="274" r:id="rId18"/>
    <p:sldId id="273" r:id="rId19"/>
    <p:sldId id="276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BFE1B-9763-49CC-8492-1D0CEFE6FCA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1B6CD-3041-4E34-BEF2-FC0DEDF8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3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0655B4-14FF-43E5-96AE-D2750A846E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98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0655B4-14FF-43E5-96AE-D2750A846E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867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0655B4-14FF-43E5-96AE-D2750A846E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874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0655B4-14FF-43E5-96AE-D2750A846E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0655B4-14FF-43E5-96AE-D2750A846E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927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0655B4-14FF-43E5-96AE-D2750A846E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93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=t0过零点表征束团相位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r>
              <a:rPr kumimoji="1" lang="zh-CN" altLang="en-US" dirty="0"/>
              <a:t>注入过程位置和电极信号变化如动态图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A195E-20FC-BC4B-AC6E-F52E3B430BC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89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7213-56B8-4196-8901-82AD2D3306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474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7213-56B8-4196-8901-82AD2D3306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9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7213-56B8-4196-8901-82AD2D3306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2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7213-56B8-4196-8901-82AD2D3306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0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7213-56B8-4196-8901-82AD2D3306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02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7213-56B8-4196-8901-82AD2D3306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523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0655B4-14FF-43E5-96AE-D2750A846E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3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68481" y="6417277"/>
            <a:ext cx="2743200" cy="365125"/>
          </a:xfrm>
        </p:spPr>
        <p:txBody>
          <a:bodyPr/>
          <a:lstStyle/>
          <a:p>
            <a:fld id="{A267F558-E35D-4C0B-8A98-2D0E09F95843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57" y="477795"/>
            <a:ext cx="12192001" cy="5684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6417276"/>
            <a:ext cx="12193057" cy="440724"/>
          </a:xfrm>
          <a:prstGeom prst="rect">
            <a:avLst/>
          </a:prstGeom>
        </p:spPr>
      </p:pic>
      <p:pic>
        <p:nvPicPr>
          <p:cNvPr id="9" name="Picture 9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56351"/>
            <a:ext cx="867720" cy="501350"/>
          </a:xfrm>
          <a:prstGeom prst="rect">
            <a:avLst/>
          </a:prstGeom>
          <a:gradFill>
            <a:gsLst>
              <a:gs pos="14000">
                <a:schemeClr val="bg1"/>
              </a:gs>
              <a:gs pos="74000">
                <a:schemeClr val="accent5">
                  <a:lumMod val="75000"/>
                </a:schemeClr>
              </a:gs>
              <a:gs pos="83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21594000" scaled="0"/>
          </a:gra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3831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8B24-BACE-4CB9-8D6E-F1B02E44DF3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13CF-84E4-4C79-906A-242EE811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4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8B24-BACE-4CB9-8D6E-F1B02E44DF3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13CF-84E4-4C79-906A-242EE811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8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8B24-BACE-4CB9-8D6E-F1B02E44DF3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13CF-84E4-4C79-906A-242EE811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67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409592"/>
            <a:ext cx="12192000" cy="448408"/>
          </a:xfrm>
          <a:prstGeom prst="rect">
            <a:avLst/>
          </a:prstGeom>
          <a:gradFill>
            <a:gsLst>
              <a:gs pos="9000">
                <a:sysClr val="window" lastClr="FFFFFF"/>
              </a:gs>
              <a:gs pos="20000">
                <a:srgbClr val="4472C4">
                  <a:lumMod val="40000"/>
                  <a:lumOff val="60000"/>
                </a:srgbClr>
              </a:gs>
              <a:gs pos="72500">
                <a:srgbClr val="28477E"/>
              </a:gs>
              <a:gs pos="16000">
                <a:srgbClr val="4472C4">
                  <a:lumMod val="20000"/>
                  <a:lumOff val="80000"/>
                </a:srgbClr>
              </a:gs>
              <a:gs pos="29000">
                <a:srgbClr val="4472C4">
                  <a:lumMod val="60000"/>
                  <a:lumOff val="40000"/>
                </a:srgbClr>
              </a:gs>
              <a:gs pos="100000">
                <a:srgbClr val="4472C4">
                  <a:lumMod val="50000"/>
                </a:srgbClr>
              </a:gs>
            </a:gsLst>
            <a:lin ang="21594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楷体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11012" r="6666" b="73187"/>
          <a:stretch/>
        </p:blipFill>
        <p:spPr>
          <a:xfrm>
            <a:off x="-1" y="279399"/>
            <a:ext cx="12192001" cy="740368"/>
          </a:xfrm>
          <a:prstGeom prst="rect">
            <a:avLst/>
          </a:prstGeom>
        </p:spPr>
      </p:pic>
      <p:pic>
        <p:nvPicPr>
          <p:cNvPr id="8" name="Picture 9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377093"/>
            <a:ext cx="624255" cy="480908"/>
          </a:xfrm>
          <a:prstGeom prst="rect">
            <a:avLst/>
          </a:prstGeom>
          <a:gradFill>
            <a:gsLst>
              <a:gs pos="14000">
                <a:schemeClr val="bg1"/>
              </a:gs>
              <a:gs pos="74000">
                <a:schemeClr val="accent5">
                  <a:lumMod val="75000"/>
                </a:schemeClr>
              </a:gs>
              <a:gs pos="83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21594000" scaled="0"/>
          </a:gradFill>
          <a:ln w="9525">
            <a:noFill/>
            <a:miter lim="800000"/>
            <a:headEnd/>
            <a:tailEnd/>
          </a:ln>
        </p:spPr>
      </p:pic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9E94D-B86D-4387-B5C2-1F00564E0095}" type="datetime1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9262419" y="6409591"/>
            <a:ext cx="27432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149EBF26-2951-41FE-B8BD-C1F56C459EF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920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F8B24-BACE-4CB9-8D6E-F1B02E44DF3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213CF-84E4-4C79-906A-242EE811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2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9.jpe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.jpg"/><Relationship Id="rId7" Type="http://schemas.openxmlformats.org/officeDocument/2006/relationships/image" Target="../media/image14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3439" b="24372"/>
          <a:stretch/>
        </p:blipFill>
        <p:spPr>
          <a:xfrm>
            <a:off x="0" y="4148051"/>
            <a:ext cx="12111644" cy="27099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49963" y="5684116"/>
            <a:ext cx="2679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     </a:t>
            </a:r>
            <a:r>
              <a:rPr lang="zh-CN" altLang="en-US" sz="3200" dirty="0" smtClean="0">
                <a:solidFill>
                  <a:schemeClr val="bg1"/>
                </a:solidFill>
              </a:rPr>
              <a:t>许兴懿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2020</a:t>
            </a:r>
            <a:r>
              <a:rPr lang="zh-CN" altLang="en-US" sz="2800" dirty="0" smtClean="0">
                <a:solidFill>
                  <a:schemeClr val="bg1"/>
                </a:solidFill>
              </a:rPr>
              <a:t>年</a:t>
            </a:r>
            <a:r>
              <a:rPr lang="en-US" altLang="zh-CN" sz="2800" dirty="0" smtClean="0">
                <a:solidFill>
                  <a:schemeClr val="bg1"/>
                </a:solidFill>
              </a:rPr>
              <a:t>6</a:t>
            </a:r>
            <a:r>
              <a:rPr lang="zh-CN" altLang="en-US" sz="2800" dirty="0" smtClean="0">
                <a:solidFill>
                  <a:schemeClr val="bg1"/>
                </a:solidFill>
              </a:rPr>
              <a:t>月</a:t>
            </a:r>
            <a:r>
              <a:rPr lang="en-US" altLang="zh-CN" sz="2800" dirty="0" smtClean="0">
                <a:solidFill>
                  <a:schemeClr val="bg1"/>
                </a:solidFill>
              </a:rPr>
              <a:t>12</a:t>
            </a:r>
            <a:r>
              <a:rPr lang="zh-CN" altLang="en-US" sz="2800" dirty="0" smtClean="0">
                <a:solidFill>
                  <a:schemeClr val="bg1"/>
                </a:solidFill>
              </a:rPr>
              <a:t>日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462" y="1345430"/>
            <a:ext cx="11924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数据处理的代码加速</a:t>
            </a:r>
            <a:endParaRPr lang="en-US" altLang="zh-CN" sz="4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4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 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关于函数调用、内存管理和并行化的一点点学习结果分享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2009096" y="0"/>
            <a:ext cx="78708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zh-CN" altLang="en-US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组会报告</a:t>
            </a:r>
            <a:endParaRPr kumimoji="1" lang="zh-CN" altLang="en-US" b="1" dirty="0">
              <a:solidFill>
                <a:srgbClr val="0070C0"/>
              </a:solidFill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27282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94147" y="0"/>
            <a:ext cx="6300388" cy="646616"/>
          </a:xfrm>
        </p:spPr>
        <p:txBody>
          <a:bodyPr/>
          <a:lstStyle/>
          <a:p>
            <a:pPr algn="l"/>
            <a:r>
              <a:rPr lang="en-US" altLang="zh-CN" sz="3200" dirty="0">
                <a:latin typeface="页标题隶书"/>
                <a:ea typeface="隶书" panose="02010509060101010101" pitchFamily="49" charset="-122"/>
              </a:rPr>
              <a:t>3D</a:t>
            </a:r>
            <a:r>
              <a:rPr lang="zh-CN" altLang="en-US" sz="3200" dirty="0">
                <a:latin typeface="页标题隶书"/>
                <a:ea typeface="隶书" panose="02010509060101010101" pitchFamily="49" charset="-122"/>
              </a:rPr>
              <a:t>位置信息提取基本方法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2020/5/16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10283439" y="6474355"/>
            <a:ext cx="384560" cy="365125"/>
          </a:xfrm>
        </p:spPr>
        <p:txBody>
          <a:bodyPr/>
          <a:lstStyle/>
          <a:p>
            <a:fld id="{B89BF6D3-CA62-4D9F-9EA1-CDCBA8232769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8884718" y="6474355"/>
            <a:ext cx="1338900" cy="365125"/>
          </a:xfrm>
        </p:spPr>
        <p:txBody>
          <a:bodyPr/>
          <a:lstStyle/>
          <a:p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组内交流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39AF80-FD6C-4C6F-B30E-586FBD81D7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45820"/>
            <a:ext cx="4320000" cy="2440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A4C0AA-1DA5-4D83-A045-C6E523129A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434" y="845820"/>
            <a:ext cx="4320000" cy="24408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ABAD539-A88C-4C03-B0E2-71B4DBF13AA8}"/>
              </a:ext>
            </a:extLst>
          </p:cNvPr>
          <p:cNvSpPr txBox="1"/>
          <p:nvPr/>
        </p:nvSpPr>
        <p:spPr>
          <a:xfrm>
            <a:off x="434611" y="3427367"/>
            <a:ext cx="76354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目标：</a:t>
            </a:r>
            <a:r>
              <a:rPr lang="zh-CN" altLang="en-US" dirty="0"/>
              <a:t>需要从原始采样序列中提取每个束团信号峰值及过零点位置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主要困难：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非锁相采样，示波器采样周期与束流信号周期无整数倍关系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不能通过优化采样相位的方法直接采到每个束团信号的峰值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不能采用确定的采样点来检测信号过零位置</a:t>
            </a: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束流信号非严格周期信号，存在纵向振荡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等间隔软件重采样存在误差</a:t>
            </a:r>
            <a:endParaRPr lang="en-US" altLang="zh-CN" sz="1600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最终解决方案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</a:p>
          <a:p>
            <a:r>
              <a:rPr lang="zh-CN" altLang="en-US" sz="1600" dirty="0"/>
              <a:t>依据系统响应函数建立查找表，采用相关函数法逐个束团逐圈进行相位及幅度匹配</a:t>
            </a:r>
          </a:p>
        </p:txBody>
      </p:sp>
      <p:sp>
        <p:nvSpPr>
          <p:cNvPr id="4" name="矩形 3"/>
          <p:cNvSpPr/>
          <p:nvPr/>
        </p:nvSpPr>
        <p:spPr>
          <a:xfrm>
            <a:off x="6953936" y="5079515"/>
            <a:ext cx="52004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差不多一天只能处理一组</a:t>
            </a:r>
            <a:r>
              <a:rPr lang="en-US" altLang="zh-CN" sz="2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</a:t>
            </a:r>
            <a:r>
              <a:rPr lang="zh-CN" altLang="en-US" sz="2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en-US" altLang="zh-CN" sz="2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720</a:t>
            </a:r>
            <a:r>
              <a:rPr lang="zh-CN" altLang="en-US" sz="2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en-US" altLang="zh-CN" sz="2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7000</a:t>
            </a:r>
            <a:r>
              <a:rPr lang="zh-CN" altLang="en-US" sz="2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的数据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065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EBF26-2951-41FE-B8BD-C1F56C459EF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270461" y="1103138"/>
            <a:ext cx="6824749" cy="50233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工作背景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算法加速</a:t>
            </a:r>
            <a:r>
              <a:rPr lang="en-US" altLang="zh-CN" b="1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ython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优化内存空间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深复制与浅复制</a:t>
            </a:r>
            <a:endParaRPr lang="en-US" altLang="zh-CN" b="1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调用函数的选择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使用更‘低级’的函数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硬件加速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并行计算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Matlab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之多线程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—parfor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Python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的并行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3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多进程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mult-processing</a:t>
            </a:r>
          </a:p>
          <a:p>
            <a:pPr lvl="3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多线程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mult-threading</a:t>
            </a:r>
          </a:p>
          <a:p>
            <a:pPr lvl="1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从架构上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加速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Numba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编译型的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函数装饰器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4" algn="l">
              <a:lnSpc>
                <a:spcPct val="130000"/>
              </a:lnSpc>
              <a:buClr>
                <a:srgbClr val="5B9BD5"/>
              </a:buClr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020" y="793074"/>
            <a:ext cx="2936748" cy="2669177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 bwMode="auto">
          <a:xfrm>
            <a:off x="1910242" y="-170408"/>
            <a:ext cx="78708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zh-CN" altLang="en-US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内容概要</a:t>
            </a:r>
            <a:endParaRPr kumimoji="1" lang="zh-CN" altLang="en-US" b="1" dirty="0">
              <a:solidFill>
                <a:srgbClr val="0070C0"/>
              </a:solidFill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18927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 bwMode="auto">
          <a:xfrm>
            <a:off x="1910242" y="-170408"/>
            <a:ext cx="78708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zh-CN" altLang="en-US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优化内存空间 </a:t>
            </a:r>
            <a:r>
              <a:rPr kumimoji="1" lang="en-US" altLang="zh-CN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— </a:t>
            </a:r>
            <a:r>
              <a:rPr kumimoji="1" lang="zh-CN" altLang="en-US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深复制与浅复制</a:t>
            </a:r>
            <a:endParaRPr kumimoji="1" lang="zh-CN" altLang="en-US" b="1" dirty="0">
              <a:solidFill>
                <a:srgbClr val="0070C0"/>
              </a:solidFill>
              <a:latin typeface="楷体"/>
              <a:ea typeface="楷体"/>
              <a:cs typeface="楷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0327" y="1173853"/>
            <a:ext cx="727363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避免</a:t>
            </a:r>
            <a:r>
              <a:rPr lang="en-US" altLang="zh-CN" sz="2000" dirty="0" smtClean="0"/>
              <a:t>over memory</a:t>
            </a:r>
          </a:p>
          <a:p>
            <a:endParaRPr lang="en-US" altLang="zh-CN" dirty="0"/>
          </a:p>
          <a:p>
            <a:r>
              <a:rPr lang="zh-CN" altLang="en-US" dirty="0"/>
              <a:t>深</a:t>
            </a:r>
            <a:r>
              <a:rPr lang="zh-CN" altLang="en-US" dirty="0" smtClean="0"/>
              <a:t>复制</a:t>
            </a:r>
            <a:endParaRPr lang="en-US" altLang="zh-CN" dirty="0" smtClean="0"/>
          </a:p>
          <a:p>
            <a:r>
              <a:rPr lang="zh-CN" altLang="en-US" dirty="0"/>
              <a:t>浅复制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Matlab  ---</a:t>
            </a:r>
            <a:r>
              <a:rPr lang="zh-CN" altLang="en-US" dirty="0" smtClean="0"/>
              <a:t>倾向于深复制 </a:t>
            </a:r>
            <a:endParaRPr lang="en-US" altLang="zh-CN" dirty="0" smtClean="0"/>
          </a:p>
          <a:p>
            <a:r>
              <a:rPr lang="en-US" altLang="zh-CN" dirty="0" smtClean="0"/>
              <a:t>a = 1:500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b = a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 = a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+ 1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r>
              <a:rPr lang="en-US" altLang="zh-CN" dirty="0" smtClean="0"/>
              <a:t>C = a(1:end – 1)                               %</a:t>
            </a:r>
            <a:r>
              <a:rPr lang="zh-CN" altLang="en-US" dirty="0" smtClean="0"/>
              <a:t>多用</a:t>
            </a:r>
            <a:r>
              <a:rPr lang="en-US" altLang="zh-CN" dirty="0" smtClean="0"/>
              <a:t>clear</a:t>
            </a:r>
            <a:r>
              <a:rPr lang="zh-CN" altLang="en-US" dirty="0" smtClean="0"/>
              <a:t>删除报废变量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Python(</a:t>
            </a:r>
            <a:r>
              <a:rPr lang="en-US" altLang="zh-CN" dirty="0" err="1" smtClean="0"/>
              <a:t>numpy</a:t>
            </a:r>
            <a:r>
              <a:rPr lang="en-US" altLang="zh-CN" dirty="0" smtClean="0"/>
              <a:t>) ---</a:t>
            </a:r>
            <a:r>
              <a:rPr lang="zh-CN" altLang="en-US" dirty="0" smtClean="0"/>
              <a:t>更倾向于浅复制</a:t>
            </a:r>
            <a:endParaRPr lang="en-US" altLang="zh-CN" dirty="0"/>
          </a:p>
          <a:p>
            <a:r>
              <a:rPr lang="pt-BR" altLang="zh-CN" dirty="0"/>
              <a:t>a = [ 1, 2, 3]</a:t>
            </a:r>
          </a:p>
          <a:p>
            <a:r>
              <a:rPr lang="pt-BR" altLang="zh-CN" dirty="0"/>
              <a:t>b = a</a:t>
            </a:r>
          </a:p>
          <a:p>
            <a:r>
              <a:rPr lang="pt-BR" altLang="zh-CN" dirty="0"/>
              <a:t>a[0] = 0</a:t>
            </a:r>
          </a:p>
          <a:p>
            <a:r>
              <a:rPr lang="pt-BR" altLang="zh-CN" dirty="0"/>
              <a:t>print(b)</a:t>
            </a:r>
            <a:r>
              <a:rPr lang="en-US" altLang="zh-CN" dirty="0" smtClean="0"/>
              <a:t>								                          #del </a:t>
            </a:r>
            <a:r>
              <a:rPr lang="zh-CN" altLang="en-US" dirty="0" smtClean="0"/>
              <a:t>删除多余索引，无索引自动报废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130" y="1173853"/>
            <a:ext cx="5106429" cy="2924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7188" t="6251" r="7226"/>
          <a:stretch/>
        </p:blipFill>
        <p:spPr>
          <a:xfrm>
            <a:off x="4264429" y="4239492"/>
            <a:ext cx="1072342" cy="498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336" y="2543694"/>
            <a:ext cx="569597" cy="5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6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EBF26-2951-41FE-B8BD-C1F56C459EF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270461" y="1103138"/>
            <a:ext cx="6824749" cy="50233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工作背景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算法加速</a:t>
            </a:r>
            <a:r>
              <a:rPr lang="en-US" altLang="zh-CN" b="1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ython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优化内存空间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深复制与浅复制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调用函数的选择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使用更‘低级’的函数</a:t>
            </a:r>
            <a:endParaRPr lang="en-US" altLang="zh-CN" b="1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硬件加速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并行计算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Matlab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之多线程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—parfor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Python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的并行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3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多进程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mult-processing</a:t>
            </a:r>
          </a:p>
          <a:p>
            <a:pPr lvl="3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多线程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mult-threading</a:t>
            </a:r>
          </a:p>
          <a:p>
            <a:pPr lvl="1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从架构上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加速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Numba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编译型的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函数装饰器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4" algn="l">
              <a:lnSpc>
                <a:spcPct val="130000"/>
              </a:lnSpc>
              <a:buClr>
                <a:srgbClr val="5B9BD5"/>
              </a:buClr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020" y="793074"/>
            <a:ext cx="2936748" cy="2669177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 bwMode="auto">
          <a:xfrm>
            <a:off x="1910242" y="-170408"/>
            <a:ext cx="78708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zh-CN" altLang="en-US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内容概要</a:t>
            </a:r>
            <a:endParaRPr kumimoji="1" lang="zh-CN" altLang="en-US" b="1" dirty="0">
              <a:solidFill>
                <a:srgbClr val="0070C0"/>
              </a:solidFill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5925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926975" y="698269"/>
            <a:ext cx="24938" cy="574409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5735" y="1530411"/>
            <a:ext cx="4669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 = </a:t>
            </a:r>
            <a:r>
              <a:rPr lang="en-US" dirty="0" smtClean="0"/>
              <a:t>fit(</a:t>
            </a:r>
            <a:r>
              <a:rPr lang="en-US" dirty="0" err="1" smtClean="0"/>
              <a:t>BunchDataFit</a:t>
            </a:r>
            <a:r>
              <a:rPr lang="en-US" dirty="0"/>
              <a:t>(:,</a:t>
            </a:r>
            <a:r>
              <a:rPr lang="en-US" dirty="0" err="1"/>
              <a:t>i</a:t>
            </a:r>
            <a:r>
              <a:rPr lang="en-US" dirty="0" smtClean="0"/>
              <a:t>) ,</a:t>
            </a:r>
            <a:r>
              <a:rPr lang="en-US" dirty="0" err="1"/>
              <a:t>BunchData</a:t>
            </a:r>
            <a:r>
              <a:rPr lang="en-US" dirty="0"/>
              <a:t>(:,</a:t>
            </a:r>
            <a:r>
              <a:rPr lang="en-US" dirty="0" err="1"/>
              <a:t>i</a:t>
            </a:r>
            <a:r>
              <a:rPr lang="en-US" dirty="0" smtClean="0"/>
              <a:t>), ’poly1’);</a:t>
            </a:r>
          </a:p>
          <a:p>
            <a:r>
              <a:rPr lang="en-US" dirty="0" smtClean="0"/>
              <a:t>K = c.p1;</a:t>
            </a:r>
            <a:endParaRPr lang="en-US" dirty="0"/>
          </a:p>
        </p:txBody>
      </p:sp>
      <p:sp>
        <p:nvSpPr>
          <p:cNvPr id="6" name="标题 1"/>
          <p:cNvSpPr>
            <a:spLocks noGrp="1"/>
          </p:cNvSpPr>
          <p:nvPr/>
        </p:nvSpPr>
        <p:spPr bwMode="auto">
          <a:xfrm>
            <a:off x="1668209" y="25339"/>
            <a:ext cx="8517532" cy="67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zh-CN" altLang="en-US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调用函数的选择 </a:t>
            </a:r>
            <a:r>
              <a:rPr kumimoji="1" lang="en-US" altLang="zh-CN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— </a:t>
            </a:r>
            <a:r>
              <a:rPr kumimoji="1" lang="zh-CN" altLang="en-US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使用更‘低级’的函数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300" t="-3413"/>
          <a:stretch/>
        </p:blipFill>
        <p:spPr>
          <a:xfrm>
            <a:off x="1679171" y="2158957"/>
            <a:ext cx="3861959" cy="251177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5735" y="49976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 = </a:t>
            </a:r>
            <a:r>
              <a:rPr lang="en-US" dirty="0" err="1"/>
              <a:t>polyfit</a:t>
            </a:r>
            <a:r>
              <a:rPr lang="en-US" dirty="0"/>
              <a:t>(x, y, 1);</a:t>
            </a:r>
          </a:p>
          <a:p>
            <a:r>
              <a:rPr lang="en-US" dirty="0"/>
              <a:t>d1 = d(1);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98" y="945144"/>
            <a:ext cx="573074" cy="5852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171" y="5379767"/>
            <a:ext cx="1762125" cy="838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512" y="774530"/>
            <a:ext cx="1066892" cy="49991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72998" y="44977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z1 = </a:t>
            </a:r>
            <a:r>
              <a:rPr lang="en-US" dirty="0" err="1"/>
              <a:t>np.polyfit</a:t>
            </a:r>
            <a:r>
              <a:rPr lang="en-US" dirty="0"/>
              <a:t>(</a:t>
            </a:r>
            <a:r>
              <a:rPr lang="en-US" dirty="0" err="1"/>
              <a:t>BunchDataFit</a:t>
            </a:r>
            <a:r>
              <a:rPr lang="en-US" dirty="0"/>
              <a:t>[:, 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BunchData</a:t>
            </a:r>
            <a:r>
              <a:rPr lang="en-US" dirty="0"/>
              <a:t>[:, </a:t>
            </a:r>
            <a:r>
              <a:rPr lang="en-US" dirty="0" err="1"/>
              <a:t>i</a:t>
            </a:r>
            <a:r>
              <a:rPr lang="en-US" dirty="0"/>
              <a:t>], 1)</a:t>
            </a:r>
          </a:p>
          <a:p>
            <a:r>
              <a:rPr lang="en-US" dirty="0"/>
              <a:t>        </a:t>
            </a:r>
            <a:r>
              <a:rPr lang="en-US" dirty="0" err="1"/>
              <a:t>BunchAmp</a:t>
            </a:r>
            <a:r>
              <a:rPr lang="en-US" dirty="0"/>
              <a:t>[j, </a:t>
            </a:r>
            <a:r>
              <a:rPr lang="en-US" dirty="0" err="1"/>
              <a:t>i</a:t>
            </a:r>
            <a:r>
              <a:rPr lang="en-US" dirty="0"/>
              <a:t>] = z1[0]</a:t>
            </a:r>
          </a:p>
        </p:txBody>
      </p:sp>
    </p:spTree>
    <p:extLst>
      <p:ext uri="{BB962C8B-B14F-4D97-AF65-F5344CB8AC3E}">
        <p14:creationId xmlns:p14="http://schemas.microsoft.com/office/powerpoint/2010/main" val="177692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EBF26-2951-41FE-B8BD-C1F56C459EF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270461" y="1103138"/>
            <a:ext cx="6824749" cy="50233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工作背景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算法加速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ython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优化内存空间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深复制与浅复制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调用函数的选择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使用更‘低级’的函数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硬件加速 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并行计算</a:t>
            </a:r>
            <a:endParaRPr lang="en-US" altLang="zh-CN" sz="1600" b="1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之多进程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—parfor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Python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的并行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3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多线程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mult-threading</a:t>
            </a:r>
          </a:p>
          <a:p>
            <a:pPr lvl="3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多进程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mult-processing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从架构上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加速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Numba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编译型的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函数装饰器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4" algn="l">
              <a:lnSpc>
                <a:spcPct val="130000"/>
              </a:lnSpc>
              <a:buClr>
                <a:srgbClr val="5B9BD5"/>
              </a:buClr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020" y="793074"/>
            <a:ext cx="2936748" cy="2669177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 bwMode="auto">
          <a:xfrm>
            <a:off x="1910242" y="-170408"/>
            <a:ext cx="78708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zh-CN" altLang="en-US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内容概要</a:t>
            </a:r>
            <a:endParaRPr kumimoji="1" lang="zh-CN" altLang="en-US" b="1" dirty="0">
              <a:solidFill>
                <a:srgbClr val="0070C0"/>
              </a:solidFill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32519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 bwMode="auto">
          <a:xfrm>
            <a:off x="1668209" y="-162095"/>
            <a:ext cx="8517532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en-US" altLang="zh-CN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Matlab</a:t>
            </a:r>
            <a:r>
              <a:rPr kumimoji="1" lang="zh-CN" altLang="en-US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之</a:t>
            </a:r>
            <a:r>
              <a:rPr kumimoji="1" lang="zh-CN" altLang="en-US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多进程 </a:t>
            </a:r>
            <a:r>
              <a:rPr kumimoji="1" lang="en-US" altLang="zh-CN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—parfor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062" y="2796644"/>
            <a:ext cx="2962275" cy="2619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9732" y="1167289"/>
            <a:ext cx="9795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Matlab</a:t>
            </a:r>
            <a:r>
              <a:rPr lang="zh-CN" altLang="en-US" dirty="0"/>
              <a:t>中的并行运算常用的有 </a:t>
            </a:r>
            <a:r>
              <a:rPr lang="en-US" altLang="zh-CN" dirty="0"/>
              <a:t>parfor-loop</a:t>
            </a:r>
            <a:r>
              <a:rPr lang="zh-CN" altLang="en-US" dirty="0"/>
              <a:t>代替</a:t>
            </a:r>
            <a:r>
              <a:rPr lang="en-US" altLang="zh-CN" dirty="0"/>
              <a:t>for-loop</a:t>
            </a:r>
            <a:r>
              <a:rPr lang="zh-CN" altLang="en-US" dirty="0"/>
              <a:t>加速计算，这里</a:t>
            </a:r>
            <a:r>
              <a:rPr lang="en-US" altLang="zh-CN" dirty="0"/>
              <a:t>parfor</a:t>
            </a:r>
            <a:r>
              <a:rPr lang="zh-CN" altLang="en-US" dirty="0"/>
              <a:t>就是</a:t>
            </a:r>
            <a:r>
              <a:rPr lang="en-US" altLang="zh-CN" dirty="0"/>
              <a:t>parallel</a:t>
            </a:r>
            <a:r>
              <a:rPr lang="zh-CN" altLang="en-US" dirty="0"/>
              <a:t>的意思。 </a:t>
            </a:r>
            <a:r>
              <a:rPr lang="en-US" altLang="zh-CN" dirty="0"/>
              <a:t>client</a:t>
            </a:r>
            <a:r>
              <a:rPr lang="zh-CN" altLang="en-US" dirty="0"/>
              <a:t>把任务分配给多个</a:t>
            </a:r>
            <a:r>
              <a:rPr lang="en-US" altLang="zh-CN" dirty="0"/>
              <a:t>workers</a:t>
            </a:r>
            <a:r>
              <a:rPr lang="zh-CN" altLang="en-US" dirty="0"/>
              <a:t>，在一个循环中同时运行，等所有</a:t>
            </a:r>
            <a:r>
              <a:rPr lang="en-US" altLang="zh-CN" dirty="0"/>
              <a:t>workers</a:t>
            </a:r>
            <a:r>
              <a:rPr lang="zh-CN" altLang="en-US" dirty="0"/>
              <a:t>运行完返回结果，然后对结果进行整合。 一个迭代就是指执行一次循环体。每一个</a:t>
            </a:r>
            <a:r>
              <a:rPr lang="en-US" altLang="zh-CN" dirty="0"/>
              <a:t>worker</a:t>
            </a:r>
            <a:r>
              <a:rPr lang="zh-CN" altLang="en-US" dirty="0"/>
              <a:t>独立地按照一定的次序迭代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65200" y="2796644"/>
            <a:ext cx="5655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什么样的可以改写：  每</a:t>
            </a:r>
            <a:r>
              <a:rPr lang="zh-CN" altLang="en-US" dirty="0"/>
              <a:t>一个迭代是</a:t>
            </a:r>
            <a:r>
              <a:rPr lang="zh-CN" altLang="en-US" dirty="0" smtClean="0"/>
              <a:t>独立的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怎么去用它：</a:t>
            </a:r>
            <a:r>
              <a:rPr lang="en-US" altLang="zh-CN" dirty="0"/>
              <a:t> </a:t>
            </a:r>
            <a:r>
              <a:rPr lang="en-US" altLang="zh-CN" dirty="0" smtClean="0"/>
              <a:t>for </a:t>
            </a:r>
            <a:r>
              <a:rPr lang="en-US" altLang="zh-CN" dirty="0" smtClean="0">
                <a:sym typeface="Wingdings" panose="05000000000000000000" pitchFamily="2" charset="2"/>
              </a:rPr>
              <a:t>parfor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需要填的坑： 。。。。。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	</a:t>
            </a:r>
            <a:r>
              <a:rPr lang="zh-CN" altLang="en-US" dirty="0" smtClean="0">
                <a:sym typeface="Wingdings" panose="05000000000000000000" pitchFamily="2" charset="2"/>
              </a:rPr>
              <a:t>变量类型（按照规则来）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	</a:t>
            </a:r>
            <a:r>
              <a:rPr lang="zh-CN" altLang="en-US" dirty="0" smtClean="0">
                <a:sym typeface="Wingdings" panose="05000000000000000000" pitchFamily="2" charset="2"/>
              </a:rPr>
              <a:t>避免大型广播</a:t>
            </a:r>
            <a:r>
              <a:rPr lang="zh-CN" altLang="en-US" dirty="0">
                <a:sym typeface="Wingdings" panose="05000000000000000000" pitchFamily="2" charset="2"/>
              </a:rPr>
              <a:t>变量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103" y="774530"/>
            <a:ext cx="1024467" cy="10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2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EBF26-2951-41FE-B8BD-C1F56C459EF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270461" y="1103138"/>
            <a:ext cx="6824749" cy="50233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工作背景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算法加速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ython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优化内存空间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深复制与浅复制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调用函数的选择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使用更‘低级’的函数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硬件加速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并行计算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Matlab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之多进程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—parfor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的并行</a:t>
            </a:r>
            <a:endParaRPr lang="en-US" altLang="zh-CN" b="1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3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b="1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多线程 </a:t>
            </a:r>
            <a:r>
              <a:rPr lang="en-US" altLang="zh-CN" b="1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mult-threading</a:t>
            </a:r>
          </a:p>
          <a:p>
            <a:pPr lvl="3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b="1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多进程 </a:t>
            </a:r>
            <a:r>
              <a:rPr lang="en-US" altLang="zh-CN" b="1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mult-processing</a:t>
            </a:r>
            <a:endParaRPr lang="en-US" altLang="zh-CN" b="1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从架构上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加速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Numba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编译型的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函数装饰器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4" algn="l">
              <a:lnSpc>
                <a:spcPct val="130000"/>
              </a:lnSpc>
              <a:buClr>
                <a:srgbClr val="5B9BD5"/>
              </a:buClr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020" y="793074"/>
            <a:ext cx="2936748" cy="2669177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 bwMode="auto">
          <a:xfrm>
            <a:off x="1910242" y="-170408"/>
            <a:ext cx="78708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zh-CN" altLang="en-US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内容概要</a:t>
            </a:r>
            <a:endParaRPr kumimoji="1" lang="zh-CN" altLang="en-US" b="1" dirty="0">
              <a:solidFill>
                <a:srgbClr val="0070C0"/>
              </a:solidFill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220116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 bwMode="auto">
          <a:xfrm>
            <a:off x="1668209" y="-162095"/>
            <a:ext cx="8517532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en-US" altLang="zh-CN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Python</a:t>
            </a:r>
            <a:r>
              <a:rPr kumimoji="1" lang="zh-CN" altLang="en-US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的并行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59" t="5017"/>
          <a:stretch/>
        </p:blipFill>
        <p:spPr>
          <a:xfrm>
            <a:off x="6573982" y="1967324"/>
            <a:ext cx="4680066" cy="15326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2" y="3833244"/>
            <a:ext cx="4762500" cy="19817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68400" y="995741"/>
            <a:ext cx="409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充分利用你的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CPU—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占用拉满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1768" y="1740517"/>
            <a:ext cx="5212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mult-threading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：利用异步让你的运行核不休息</a:t>
            </a:r>
            <a:endParaRPr lang="en-US" altLang="zh-CN" b="1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endParaRPr lang="en-US" altLang="zh-CN" b="1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不一定快。。。？</a:t>
            </a:r>
            <a:endParaRPr lang="en-US" altLang="zh-CN" b="1" dirty="0">
              <a:solidFill>
                <a:srgbClr val="C00000"/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3703" y="4824103"/>
            <a:ext cx="6126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mult-processing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：利用多核让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不休息</a:t>
            </a:r>
            <a:endParaRPr lang="en-US" altLang="zh-CN" b="1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不一定</a:t>
            </a:r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快的多少符合核的数目。</a:t>
            </a:r>
            <a:r>
              <a:rPr lang="zh-CN" altLang="en-US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。。？</a:t>
            </a:r>
            <a:endParaRPr lang="en-US" altLang="zh-CN" b="1" dirty="0">
              <a:solidFill>
                <a:srgbClr val="C00000"/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007" y="774530"/>
            <a:ext cx="1328441" cy="6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82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EBF26-2951-41FE-B8BD-C1F56C459EF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270461" y="1103138"/>
            <a:ext cx="6824749" cy="50233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工作背景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算法加速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ython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优化内存空间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深复制与浅复制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调用函数的选择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使用更‘低级’的函数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硬件加速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并行计算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Matlab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之多进程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—parfor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Python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的并行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3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多线程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mult-threading</a:t>
            </a:r>
          </a:p>
          <a:p>
            <a:pPr lvl="3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多进程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mult-processing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从架构上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加速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Numba </a:t>
            </a: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编译型的</a:t>
            </a: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函数装饰器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4" algn="l">
              <a:lnSpc>
                <a:spcPct val="130000"/>
              </a:lnSpc>
              <a:buClr>
                <a:srgbClr val="5B9BD5"/>
              </a:buClr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020" y="793074"/>
            <a:ext cx="2936748" cy="2669177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 bwMode="auto">
          <a:xfrm>
            <a:off x="1910242" y="-170408"/>
            <a:ext cx="78708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zh-CN" altLang="en-US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内容概要</a:t>
            </a:r>
            <a:endParaRPr kumimoji="1" lang="zh-CN" altLang="en-US" b="1" dirty="0">
              <a:solidFill>
                <a:srgbClr val="0070C0"/>
              </a:solidFill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178046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EBF26-2951-41FE-B8BD-C1F56C459EF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270461" y="1103138"/>
            <a:ext cx="6824749" cy="50233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工作背景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算法加速</a:t>
            </a:r>
            <a:r>
              <a:rPr lang="en-US" altLang="zh-CN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1600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ython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优化内存空间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深复制与浅复制</a:t>
            </a: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调用函数的选择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使用更‘低级’的函数</a:t>
            </a:r>
            <a:endParaRPr lang="en-US" altLang="zh-CN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硬件加速 </a:t>
            </a:r>
            <a:r>
              <a:rPr lang="en-US" altLang="zh-CN" sz="1600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1600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并行计算</a:t>
            </a:r>
            <a:endParaRPr lang="en-US" altLang="zh-CN" sz="1600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Matlab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之多线程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—parfor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Python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的并行</a:t>
            </a: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3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多进程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mult-processing</a:t>
            </a:r>
          </a:p>
          <a:p>
            <a:pPr lvl="3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多线程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mult-threading</a:t>
            </a:r>
          </a:p>
          <a:p>
            <a:pPr lvl="1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从架构上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加速</a:t>
            </a: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Numba 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编译型的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函数装饰器</a:t>
            </a:r>
            <a:endParaRPr lang="en-US" altLang="zh-CN" sz="1600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4" algn="l">
              <a:lnSpc>
                <a:spcPct val="130000"/>
              </a:lnSpc>
              <a:buClr>
                <a:srgbClr val="5B9BD5"/>
              </a:buClr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020" y="793074"/>
            <a:ext cx="2936748" cy="2669177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 bwMode="auto">
          <a:xfrm>
            <a:off x="1910242" y="-170408"/>
            <a:ext cx="78708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zh-CN" altLang="en-US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内容概要</a:t>
            </a:r>
            <a:endParaRPr kumimoji="1" lang="zh-CN" altLang="en-US" b="1" dirty="0">
              <a:solidFill>
                <a:srgbClr val="0070C0"/>
              </a:solidFill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10990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 bwMode="auto">
          <a:xfrm>
            <a:off x="1568457" y="128850"/>
            <a:ext cx="8517532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en-US" altLang="zh-CN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Python</a:t>
            </a:r>
            <a:r>
              <a:rPr kumimoji="1" lang="zh-CN" altLang="en-US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的并行 </a:t>
            </a:r>
            <a:r>
              <a:rPr kumimoji="1" lang="en-US" altLang="zh-CN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---</a:t>
            </a:r>
            <a:r>
              <a:rPr kumimoji="1" lang="zh-CN" altLang="en-US" b="1" dirty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从架构上加速</a:t>
            </a:r>
          </a:p>
          <a:p>
            <a:endParaRPr kumimoji="1" lang="zh-CN" altLang="en-US" b="1" dirty="0">
              <a:solidFill>
                <a:srgbClr val="0070C0"/>
              </a:solidFill>
              <a:latin typeface="楷体"/>
              <a:ea typeface="楷体"/>
              <a:cs typeface="楷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24" y="1065475"/>
            <a:ext cx="2457450" cy="11239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96785" y="3299982"/>
            <a:ext cx="94183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 smtClean="0"/>
              <a:t>Numba</a:t>
            </a:r>
            <a:r>
              <a:rPr lang="zh-CN" altLang="en-US" dirty="0"/>
              <a:t>是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即时</a:t>
            </a:r>
            <a:r>
              <a:rPr lang="zh-CN" altLang="en-US" dirty="0" smtClean="0">
                <a:solidFill>
                  <a:srgbClr val="FF0000"/>
                </a:solidFill>
              </a:rPr>
              <a:t>编译器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 smtClean="0"/>
              <a:t>使用</a:t>
            </a:r>
            <a:r>
              <a:rPr lang="en-US" altLang="zh-CN" dirty="0"/>
              <a:t>Numba</a:t>
            </a:r>
            <a:r>
              <a:rPr lang="zh-CN" altLang="en-US" dirty="0"/>
              <a:t>的最常见方法是通过其装饰器集合，这些装饰器可应用</a:t>
            </a:r>
            <a:r>
              <a:rPr lang="zh-CN" altLang="en-US" dirty="0" smtClean="0"/>
              <a:t>于函数</a:t>
            </a:r>
            <a:r>
              <a:rPr lang="zh-CN" altLang="en-US" dirty="0"/>
              <a:t>以指示</a:t>
            </a:r>
            <a:r>
              <a:rPr lang="en-US" altLang="zh-CN" dirty="0"/>
              <a:t>Numba</a:t>
            </a:r>
            <a:r>
              <a:rPr lang="zh-CN" altLang="en-US" dirty="0"/>
              <a:t>对其进行编译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 smtClean="0"/>
              <a:t>调用</a:t>
            </a:r>
            <a:r>
              <a:rPr lang="en-US" altLang="zh-CN" dirty="0"/>
              <a:t>Numba</a:t>
            </a:r>
            <a:r>
              <a:rPr lang="zh-CN" altLang="en-US" dirty="0"/>
              <a:t>装饰函数时，它会被“即时”编译为机器代码以</a:t>
            </a:r>
            <a:r>
              <a:rPr lang="zh-CN" altLang="en-US" dirty="0" smtClean="0"/>
              <a:t>执行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8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EBF26-2951-41FE-B8BD-C1F56C459EF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270461" y="1103138"/>
            <a:ext cx="6824749" cy="50233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工作背景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算法加速</a:t>
            </a:r>
            <a:r>
              <a:rPr lang="en-US" altLang="zh-CN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1600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ython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优化内存空间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深复制与浅复制</a:t>
            </a: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调用函数的选择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使用更‘低级’的函数</a:t>
            </a:r>
            <a:endParaRPr lang="en-US" altLang="zh-CN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硬件加速 </a:t>
            </a:r>
            <a:r>
              <a:rPr lang="en-US" altLang="zh-CN" sz="1600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1600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并行计算</a:t>
            </a:r>
            <a:endParaRPr lang="en-US" altLang="zh-CN" sz="1600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Matlab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之多进程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—parfor</a:t>
            </a: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Python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的并行</a:t>
            </a: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3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多线程 </a:t>
            </a:r>
            <a:r>
              <a:rPr lang="en-US" altLang="zh-CN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mult-threading</a:t>
            </a:r>
          </a:p>
          <a:p>
            <a:pPr lvl="3" algn="l">
              <a:lnSpc>
                <a:spcPct val="130000"/>
              </a:lnSpc>
              <a:buClr>
                <a:srgbClr val="5B9BD5"/>
              </a:buClr>
              <a:buBlip>
                <a:blip r:embed="rId3"/>
              </a:buBlip>
              <a:defRPr/>
            </a:pPr>
            <a:r>
              <a:rPr lang="zh-CN" altLang="en-US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多进程 </a:t>
            </a:r>
            <a:r>
              <a:rPr lang="en-US" altLang="zh-CN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mult-processing</a:t>
            </a: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1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从架构上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加速</a:t>
            </a: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Numba 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— 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编译型的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函数装饰器</a:t>
            </a:r>
            <a:endParaRPr lang="en-US" altLang="zh-CN" sz="1600" dirty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4" algn="l">
              <a:lnSpc>
                <a:spcPct val="130000"/>
              </a:lnSpc>
              <a:buClr>
                <a:srgbClr val="5B9BD5"/>
              </a:buClr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buFont typeface="Arial" panose="020B0604020202020204" pitchFamily="34" charset="0"/>
              <a:buBlip>
                <a:blip r:embed="rId3"/>
              </a:buBlip>
              <a:tabLst/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  <a:buFont typeface="Arial" panose="020B0604020202020204" pitchFamily="34" charset="0"/>
              <a:buBlip>
                <a:blip r:embed="rId3"/>
              </a:buBlip>
              <a:defRPr/>
            </a:pPr>
            <a:endParaRPr lang="en-US" altLang="zh-CN" dirty="0" smtClean="0"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B9BD5"/>
              </a:buClr>
              <a:buSzTx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30000"/>
              </a:lnSpc>
              <a:buClr>
                <a:srgbClr val="5B9BD5"/>
              </a:buClr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459" y="809523"/>
            <a:ext cx="2936748" cy="2669177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 bwMode="auto">
          <a:xfrm>
            <a:off x="1910242" y="-170408"/>
            <a:ext cx="78708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34" charset="0"/>
                <a:ea typeface="方正大黑简体" pitchFamily="2" charset="-122"/>
              </a:defRPr>
            </a:lvl9pPr>
          </a:lstStyle>
          <a:p>
            <a:r>
              <a:rPr kumimoji="1" lang="zh-CN" altLang="en-US" b="1" dirty="0" smtClean="0">
                <a:solidFill>
                  <a:srgbClr val="0070C0"/>
                </a:solidFill>
                <a:latin typeface="楷体"/>
                <a:ea typeface="楷体"/>
                <a:cs typeface="楷体"/>
              </a:rPr>
              <a:t>总结</a:t>
            </a:r>
            <a:endParaRPr kumimoji="1" lang="zh-CN" altLang="en-US" b="1" dirty="0">
              <a:solidFill>
                <a:srgbClr val="0070C0"/>
              </a:solidFill>
              <a:latin typeface="楷体"/>
              <a:ea typeface="楷体"/>
              <a:cs typeface="楷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33552" y="5078407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谢谢大家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065" y="3856246"/>
            <a:ext cx="844610" cy="6453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3127" y="3750275"/>
            <a:ext cx="1328441" cy="7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5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52" descr="照片 001">
            <a:extLst>
              <a:ext uri="{FF2B5EF4-FFF2-40B4-BE49-F238E27FC236}">
                <a16:creationId xmlns:a16="http://schemas.microsoft.com/office/drawing/2014/main" id="{8DC3DB4E-5AB7-A64D-A2DE-E9635BAA1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79" y="2516643"/>
            <a:ext cx="945303" cy="61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51" descr="照片 008">
            <a:extLst>
              <a:ext uri="{FF2B5EF4-FFF2-40B4-BE49-F238E27FC236}">
                <a16:creationId xmlns:a16="http://schemas.microsoft.com/office/drawing/2014/main" id="{2223A606-2FE2-4241-98F7-14AE186F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824" y="2970863"/>
            <a:ext cx="834888" cy="68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FE09A4-A79E-1146-AB54-33613EDD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2020-05-19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876180-2F2B-4741-9840-4B8901D4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F6D3-CA62-4D9F-9EA1-CDCBA823276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6A67A6E-F2B0-724D-8E58-F773AA508777}"/>
              </a:ext>
            </a:extLst>
          </p:cNvPr>
          <p:cNvSpPr txBox="1">
            <a:spLocks/>
          </p:cNvSpPr>
          <p:nvPr/>
        </p:nvSpPr>
        <p:spPr>
          <a:xfrm>
            <a:off x="2152650" y="112467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BPM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信号：横向位置对信号幅度的调制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A85E51-AE36-1346-B364-C52FDE3552A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3986" y="815413"/>
            <a:ext cx="2015874" cy="1972022"/>
          </a:xfrm>
          <a:prstGeom prst="rect">
            <a:avLst/>
          </a:prstGeom>
          <a:noFill/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E3FB57BE-FF10-1543-B803-4E1780BD861C}"/>
              </a:ext>
            </a:extLst>
          </p:cNvPr>
          <p:cNvGrpSpPr/>
          <p:nvPr/>
        </p:nvGrpSpPr>
        <p:grpSpPr>
          <a:xfrm>
            <a:off x="3279062" y="2860693"/>
            <a:ext cx="2980882" cy="1539186"/>
            <a:chOff x="519916" y="2910326"/>
            <a:chExt cx="2980882" cy="1539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63AEA2E-D850-F64B-AC27-E7EBCD5B2B72}"/>
                    </a:ext>
                  </a:extLst>
                </p:cNvPr>
                <p:cNvSpPr txBox="1"/>
                <p:nvPr/>
              </p:nvSpPr>
              <p:spPr>
                <a:xfrm>
                  <a:off x="519916" y="3421748"/>
                  <a:ext cx="2946832" cy="6076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zh-CN" altLang="zh-CN" i="1">
                                <a:solidFill>
                                  <a:srgbClr val="2B4B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2B4BFC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r>
                              <a:rPr lang="en-US" altLang="zh-CN" i="1">
                                <a:solidFill>
                                  <a:srgbClr val="2B4BFC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𝑒𝑥𝑝</m:t>
                        </m:r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[−</m:t>
                        </m:r>
                        <m:f>
                          <m:fPr>
                            <m:ctrlPr>
                              <a:rPr lang="zh-CN" altLang="zh-CN" i="1">
                                <a:solidFill>
                                  <a:srgbClr val="2B4B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rgbClr val="2B4B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2B4B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2B4B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solidFill>
                                  <a:srgbClr val="2B4BF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2B4BFC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63AEA2E-D850-F64B-AC27-E7EBCD5B2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916" y="3421748"/>
                  <a:ext cx="2946832" cy="60766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B0D0A05-0BD8-EA4B-84C2-4896D27789A7}"/>
                </a:ext>
              </a:extLst>
            </p:cNvPr>
            <p:cNvSpPr/>
            <p:nvPr/>
          </p:nvSpPr>
          <p:spPr>
            <a:xfrm>
              <a:off x="2817935" y="2941660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400" b="1" dirty="0">
                  <a:solidFill>
                    <a:srgbClr val="FF0000"/>
                  </a:solidFill>
                  <a:latin typeface="Calibri"/>
                  <a:ea typeface="华文新魏" panose="02010800040101010101" pitchFamily="2" charset="-122"/>
                </a:rPr>
                <a:t>相位</a:t>
              </a:r>
            </a:p>
          </p:txBody>
        </p:sp>
        <p:cxnSp>
          <p:nvCxnSpPr>
            <p:cNvPr id="34" name="直接箭头连接符 40">
              <a:extLst>
                <a:ext uri="{FF2B5EF4-FFF2-40B4-BE49-F238E27FC236}">
                  <a16:creationId xmlns:a16="http://schemas.microsoft.com/office/drawing/2014/main" id="{C54860BC-DF79-C245-90DD-A0BD289ED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1275" y="3243581"/>
              <a:ext cx="118298" cy="211271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5BD25ED-DA33-F44D-8FAD-F98D6009C0AF}"/>
                </a:ext>
              </a:extLst>
            </p:cNvPr>
            <p:cNvSpPr/>
            <p:nvPr/>
          </p:nvSpPr>
          <p:spPr>
            <a:xfrm>
              <a:off x="1324697" y="2910326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400" b="1" dirty="0">
                  <a:solidFill>
                    <a:srgbClr val="FF0000"/>
                  </a:solidFill>
                  <a:latin typeface="Calibri"/>
                  <a:ea typeface="华文新魏" panose="02010800040101010101" pitchFamily="2" charset="-122"/>
                </a:rPr>
                <a:t>电荷量</a:t>
              </a:r>
            </a:p>
          </p:txBody>
        </p:sp>
        <p:cxnSp>
          <p:nvCxnSpPr>
            <p:cNvPr id="37" name="直接箭头连接符 40">
              <a:extLst>
                <a:ext uri="{FF2B5EF4-FFF2-40B4-BE49-F238E27FC236}">
                  <a16:creationId xmlns:a16="http://schemas.microsoft.com/office/drawing/2014/main" id="{1CC44011-C794-7644-8986-E2F2EDE3D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037" y="3212247"/>
              <a:ext cx="118298" cy="211271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A57B1FB-715C-1A45-A723-6145ED2A3842}"/>
                </a:ext>
              </a:extLst>
            </p:cNvPr>
            <p:cNvSpPr/>
            <p:nvPr/>
          </p:nvSpPr>
          <p:spPr>
            <a:xfrm>
              <a:off x="2957059" y="4141735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400" b="1" dirty="0">
                  <a:solidFill>
                    <a:srgbClr val="FF0000"/>
                  </a:solidFill>
                  <a:latin typeface="Calibri"/>
                  <a:ea typeface="华文新魏" panose="02010800040101010101" pitchFamily="2" charset="-122"/>
                </a:rPr>
                <a:t>束长</a:t>
              </a:r>
            </a:p>
          </p:txBody>
        </p:sp>
        <p:cxnSp>
          <p:nvCxnSpPr>
            <p:cNvPr id="39" name="直接箭头连接符 40">
              <a:extLst>
                <a:ext uri="{FF2B5EF4-FFF2-40B4-BE49-F238E27FC236}">
                  <a16:creationId xmlns:a16="http://schemas.microsoft.com/office/drawing/2014/main" id="{C21B2006-AC10-974C-80D6-A648CFB928CB}"/>
                </a:ext>
              </a:extLst>
            </p:cNvPr>
            <p:cNvCxnSpPr>
              <a:cxnSpLocks/>
            </p:cNvCxnSpPr>
            <p:nvPr/>
          </p:nvCxnSpPr>
          <p:spPr>
            <a:xfrm>
              <a:off x="2981913" y="3992937"/>
              <a:ext cx="162413" cy="188838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9946859-F61E-454B-9C2C-5DBF600EBB68}"/>
              </a:ext>
            </a:extLst>
          </p:cNvPr>
          <p:cNvGrpSpPr/>
          <p:nvPr/>
        </p:nvGrpSpPr>
        <p:grpSpPr>
          <a:xfrm>
            <a:off x="2798138" y="4357936"/>
            <a:ext cx="4271558" cy="905534"/>
            <a:chOff x="65490" y="4846658"/>
            <a:chExt cx="4271558" cy="905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A3BE983-786D-9444-A39F-CEDF1ECA3F17}"/>
                    </a:ext>
                  </a:extLst>
                </p:cNvPr>
                <p:cNvSpPr txBox="1"/>
                <p:nvPr/>
              </p:nvSpPr>
              <p:spPr>
                <a:xfrm>
                  <a:off x="65490" y="5149719"/>
                  <a:ext cx="3894208" cy="602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f>
                          <m:f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A3BE983-786D-9444-A39F-CEDF1ECA3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90" y="5149719"/>
                  <a:ext cx="3894208" cy="60247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4F15631-7825-754C-9F84-FE219609E1ED}"/>
                </a:ext>
              </a:extLst>
            </p:cNvPr>
            <p:cNvSpPr/>
            <p:nvPr/>
          </p:nvSpPr>
          <p:spPr>
            <a:xfrm>
              <a:off x="3414808" y="4846658"/>
              <a:ext cx="9222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400" b="1" dirty="0">
                  <a:solidFill>
                    <a:srgbClr val="FF0000"/>
                  </a:solidFill>
                  <a:latin typeface="Calibri"/>
                  <a:ea typeface="华文新魏" panose="02010800040101010101" pitchFamily="2" charset="-122"/>
                </a:rPr>
                <a:t>横向位置</a:t>
              </a:r>
            </a:p>
          </p:txBody>
        </p:sp>
        <p:cxnSp>
          <p:nvCxnSpPr>
            <p:cNvPr id="42" name="直接箭头连接符 40">
              <a:extLst>
                <a:ext uri="{FF2B5EF4-FFF2-40B4-BE49-F238E27FC236}">
                  <a16:creationId xmlns:a16="http://schemas.microsoft.com/office/drawing/2014/main" id="{A7F964D7-85C0-0F4F-BCA6-B14315761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0134" y="5107554"/>
              <a:ext cx="195074" cy="20763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3270" y="694741"/>
            <a:ext cx="3600000" cy="5568119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6679276" y="1321412"/>
            <a:ext cx="75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53" name="文本框 52"/>
          <p:cNvSpPr txBox="1"/>
          <p:nvPr/>
        </p:nvSpPr>
        <p:spPr>
          <a:xfrm>
            <a:off x="6719983" y="4672962"/>
            <a:ext cx="75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581817" y="3162615"/>
            <a:ext cx="953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位置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626" y="694739"/>
            <a:ext cx="3600000" cy="5568121"/>
          </a:xfrm>
          <a:prstGeom prst="rect">
            <a:avLst/>
          </a:prstGeom>
        </p:spPr>
      </p:pic>
      <p:pic>
        <p:nvPicPr>
          <p:cNvPr id="55" name="内容占位符 6">
            <a:extLst>
              <a:ext uri="{FF2B5EF4-FFF2-40B4-BE49-F238E27FC236}">
                <a16:creationId xmlns:a16="http://schemas.microsoft.com/office/drawing/2014/main" id="{69EF2E4D-AFEA-7B48-B9DA-2A83D29161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9782" y="1112665"/>
            <a:ext cx="2885921" cy="15662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170976-D497-4270-8C70-369A9B12326F}"/>
              </a:ext>
            </a:extLst>
          </p:cNvPr>
          <p:cNvSpPr txBox="1"/>
          <p:nvPr/>
        </p:nvSpPr>
        <p:spPr>
          <a:xfrm>
            <a:off x="1698574" y="5406619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在储存环某个测量点，某个确定的电极上看到的信号</a:t>
            </a:r>
            <a:endParaRPr lang="en-US" altLang="zh-CN" dirty="0"/>
          </a:p>
          <a:p>
            <a:r>
              <a:rPr lang="zh-CN" altLang="en-US" dirty="0"/>
              <a:t>每圈重复出现一次</a:t>
            </a:r>
            <a:endParaRPr lang="en-US" altLang="zh-CN" dirty="0"/>
          </a:p>
          <a:p>
            <a:r>
              <a:rPr lang="zh-CN" altLang="en-US" dirty="0"/>
              <a:t>每个信号的时间零点为</a:t>
            </a:r>
            <a:r>
              <a:rPr lang="en-US" altLang="zh-CN" dirty="0"/>
              <a:t>T0 + N </a:t>
            </a:r>
            <a:r>
              <a:rPr lang="zh-CN" altLang="en-US" dirty="0"/>
              <a:t>* 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为回旋周期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39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FE09A4-A79E-1146-AB54-33613EDD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2020-05-19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876180-2F2B-4741-9840-4B8901D4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F6D3-CA62-4D9F-9EA1-CDCBA823276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6A67A6E-F2B0-724D-8E58-F773AA508777}"/>
              </a:ext>
            </a:extLst>
          </p:cNvPr>
          <p:cNvSpPr txBox="1">
            <a:spLocks/>
          </p:cNvSpPr>
          <p:nvPr/>
        </p:nvSpPr>
        <p:spPr>
          <a:xfrm>
            <a:off x="2152650" y="112467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BPM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信号：纵向相位的影响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572818" y="4563695"/>
            <a:ext cx="953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相位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002" y="694197"/>
            <a:ext cx="3600000" cy="556812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9753" y="678761"/>
            <a:ext cx="3600000" cy="5568119"/>
          </a:xfrm>
          <a:prstGeom prst="rect">
            <a:avLst/>
          </a:prstGeom>
        </p:spPr>
      </p:pic>
      <p:pic>
        <p:nvPicPr>
          <p:cNvPr id="31" name="Picture 52" descr="照片 001">
            <a:extLst>
              <a:ext uri="{FF2B5EF4-FFF2-40B4-BE49-F238E27FC236}">
                <a16:creationId xmlns:a16="http://schemas.microsoft.com/office/drawing/2014/main" id="{DD3DB30B-AAA4-494F-96A4-F348849A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79" y="2516643"/>
            <a:ext cx="945303" cy="61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1" descr="照片 008">
            <a:extLst>
              <a:ext uri="{FF2B5EF4-FFF2-40B4-BE49-F238E27FC236}">
                <a16:creationId xmlns:a16="http://schemas.microsoft.com/office/drawing/2014/main" id="{D480DA17-7A40-2744-BAF0-8C11CD65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824" y="2970863"/>
            <a:ext cx="834888" cy="68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04F653-113A-2C42-8962-EABFF2FDB21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3986" y="815413"/>
            <a:ext cx="2015874" cy="1972022"/>
          </a:xfrm>
          <a:prstGeom prst="rect">
            <a:avLst/>
          </a:prstGeom>
          <a:noFill/>
        </p:spPr>
      </p:pic>
      <p:pic>
        <p:nvPicPr>
          <p:cNvPr id="67" name="内容占位符 6">
            <a:extLst>
              <a:ext uri="{FF2B5EF4-FFF2-40B4-BE49-F238E27FC236}">
                <a16:creationId xmlns:a16="http://schemas.microsoft.com/office/drawing/2014/main" id="{4BD97B6A-AF4B-D341-9658-F745EDC6F28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9782" y="1112665"/>
            <a:ext cx="2885921" cy="1566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E3FB57BE-FF10-1543-B803-4E1780BD861C}"/>
              </a:ext>
            </a:extLst>
          </p:cNvPr>
          <p:cNvGrpSpPr/>
          <p:nvPr/>
        </p:nvGrpSpPr>
        <p:grpSpPr>
          <a:xfrm>
            <a:off x="3279062" y="2860693"/>
            <a:ext cx="2980882" cy="1539186"/>
            <a:chOff x="519916" y="2910326"/>
            <a:chExt cx="2980882" cy="1539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A63AEA2E-D850-F64B-AC27-E7EBCD5B2B72}"/>
                    </a:ext>
                  </a:extLst>
                </p:cNvPr>
                <p:cNvSpPr txBox="1"/>
                <p:nvPr/>
              </p:nvSpPr>
              <p:spPr>
                <a:xfrm>
                  <a:off x="519916" y="3421748"/>
                  <a:ext cx="2946832" cy="6076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zh-CN" altLang="zh-CN" i="1">
                                <a:solidFill>
                                  <a:srgbClr val="2B4B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2B4BFC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r>
                              <a:rPr lang="en-US" altLang="zh-CN" i="1">
                                <a:solidFill>
                                  <a:srgbClr val="2B4BFC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𝑒𝑥𝑝</m:t>
                        </m:r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[−</m:t>
                        </m:r>
                        <m:f>
                          <m:fPr>
                            <m:ctrlPr>
                              <a:rPr lang="zh-CN" altLang="zh-CN" i="1">
                                <a:solidFill>
                                  <a:srgbClr val="2B4B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rgbClr val="2B4B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2B4B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2B4B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solidFill>
                                  <a:srgbClr val="2B4BF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2B4BF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solidFill>
                              <a:srgbClr val="2B4BFC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2B4BF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A63AEA2E-D850-F64B-AC27-E7EBCD5B2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916" y="3421748"/>
                  <a:ext cx="2946832" cy="60766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B0D0A05-0BD8-EA4B-84C2-4896D27789A7}"/>
                </a:ext>
              </a:extLst>
            </p:cNvPr>
            <p:cNvSpPr/>
            <p:nvPr/>
          </p:nvSpPr>
          <p:spPr>
            <a:xfrm>
              <a:off x="2817935" y="2941660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400" b="1" dirty="0">
                  <a:solidFill>
                    <a:srgbClr val="FF0000"/>
                  </a:solidFill>
                  <a:latin typeface="Calibri"/>
                  <a:ea typeface="华文新魏" panose="02010800040101010101" pitchFamily="2" charset="-122"/>
                </a:rPr>
                <a:t>相位</a:t>
              </a:r>
            </a:p>
          </p:txBody>
        </p:sp>
        <p:cxnSp>
          <p:nvCxnSpPr>
            <p:cNvPr id="56" name="直接箭头连接符 40">
              <a:extLst>
                <a:ext uri="{FF2B5EF4-FFF2-40B4-BE49-F238E27FC236}">
                  <a16:creationId xmlns:a16="http://schemas.microsoft.com/office/drawing/2014/main" id="{C54860BC-DF79-C245-90DD-A0BD289ED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1275" y="3243581"/>
              <a:ext cx="118298" cy="211271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5BD25ED-DA33-F44D-8FAD-F98D6009C0AF}"/>
                </a:ext>
              </a:extLst>
            </p:cNvPr>
            <p:cNvSpPr/>
            <p:nvPr/>
          </p:nvSpPr>
          <p:spPr>
            <a:xfrm>
              <a:off x="1324697" y="2910326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400" b="1" dirty="0">
                  <a:solidFill>
                    <a:srgbClr val="FF0000"/>
                  </a:solidFill>
                  <a:latin typeface="Calibri"/>
                  <a:ea typeface="华文新魏" panose="02010800040101010101" pitchFamily="2" charset="-122"/>
                </a:rPr>
                <a:t>电荷量</a:t>
              </a:r>
            </a:p>
          </p:txBody>
        </p:sp>
        <p:cxnSp>
          <p:nvCxnSpPr>
            <p:cNvPr id="58" name="直接箭头连接符 40">
              <a:extLst>
                <a:ext uri="{FF2B5EF4-FFF2-40B4-BE49-F238E27FC236}">
                  <a16:creationId xmlns:a16="http://schemas.microsoft.com/office/drawing/2014/main" id="{1CC44011-C794-7644-8986-E2F2EDE3D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037" y="3212247"/>
              <a:ext cx="118298" cy="211271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A57B1FB-715C-1A45-A723-6145ED2A3842}"/>
                </a:ext>
              </a:extLst>
            </p:cNvPr>
            <p:cNvSpPr/>
            <p:nvPr/>
          </p:nvSpPr>
          <p:spPr>
            <a:xfrm>
              <a:off x="2957059" y="4141735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400" b="1" dirty="0">
                  <a:solidFill>
                    <a:srgbClr val="FF0000"/>
                  </a:solidFill>
                  <a:latin typeface="Calibri"/>
                  <a:ea typeface="华文新魏" panose="02010800040101010101" pitchFamily="2" charset="-122"/>
                </a:rPr>
                <a:t>束长</a:t>
              </a:r>
            </a:p>
          </p:txBody>
        </p:sp>
        <p:cxnSp>
          <p:nvCxnSpPr>
            <p:cNvPr id="60" name="直接箭头连接符 40">
              <a:extLst>
                <a:ext uri="{FF2B5EF4-FFF2-40B4-BE49-F238E27FC236}">
                  <a16:creationId xmlns:a16="http://schemas.microsoft.com/office/drawing/2014/main" id="{C21B2006-AC10-974C-80D6-A648CFB928CB}"/>
                </a:ext>
              </a:extLst>
            </p:cNvPr>
            <p:cNvCxnSpPr>
              <a:cxnSpLocks/>
            </p:cNvCxnSpPr>
            <p:nvPr/>
          </p:nvCxnSpPr>
          <p:spPr>
            <a:xfrm>
              <a:off x="2981913" y="3992937"/>
              <a:ext cx="162413" cy="188838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9946859-F61E-454B-9C2C-5DBF600EBB68}"/>
              </a:ext>
            </a:extLst>
          </p:cNvPr>
          <p:cNvGrpSpPr/>
          <p:nvPr/>
        </p:nvGrpSpPr>
        <p:grpSpPr>
          <a:xfrm>
            <a:off x="2798138" y="4357936"/>
            <a:ext cx="4271558" cy="905534"/>
            <a:chOff x="65490" y="4846658"/>
            <a:chExt cx="4271558" cy="905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EA3BE983-786D-9444-A39F-CEDF1ECA3F17}"/>
                    </a:ext>
                  </a:extLst>
                </p:cNvPr>
                <p:cNvSpPr txBox="1"/>
                <p:nvPr/>
              </p:nvSpPr>
              <p:spPr>
                <a:xfrm>
                  <a:off x="65490" y="5149719"/>
                  <a:ext cx="3894208" cy="602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f>
                          <m:f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EA3BE983-786D-9444-A39F-CEDF1ECA3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90" y="5149719"/>
                  <a:ext cx="3894208" cy="6024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94F15631-7825-754C-9F84-FE219609E1ED}"/>
                </a:ext>
              </a:extLst>
            </p:cNvPr>
            <p:cNvSpPr/>
            <p:nvPr/>
          </p:nvSpPr>
          <p:spPr>
            <a:xfrm>
              <a:off x="3414808" y="4846658"/>
              <a:ext cx="9222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400" b="1" dirty="0">
                  <a:solidFill>
                    <a:srgbClr val="FF0000"/>
                  </a:solidFill>
                  <a:latin typeface="Calibri"/>
                  <a:ea typeface="华文新魏" panose="02010800040101010101" pitchFamily="2" charset="-122"/>
                </a:rPr>
                <a:t>横向位置</a:t>
              </a:r>
            </a:p>
          </p:txBody>
        </p:sp>
        <p:cxnSp>
          <p:nvCxnSpPr>
            <p:cNvPr id="64" name="直接箭头连接符 40">
              <a:extLst>
                <a:ext uri="{FF2B5EF4-FFF2-40B4-BE49-F238E27FC236}">
                  <a16:creationId xmlns:a16="http://schemas.microsoft.com/office/drawing/2014/main" id="{A7F964D7-85C0-0F4F-BCA6-B14315761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0134" y="5107554"/>
              <a:ext cx="195074" cy="20763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C3C6ADF3-202D-41E6-91B3-1B9FDA27A3C3}"/>
              </a:ext>
            </a:extLst>
          </p:cNvPr>
          <p:cNvSpPr txBox="1"/>
          <p:nvPr/>
        </p:nvSpPr>
        <p:spPr>
          <a:xfrm>
            <a:off x="1698574" y="5406619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在储存环某个测量点，某个确定的电极上看到的信号</a:t>
            </a:r>
            <a:endParaRPr lang="en-US" altLang="zh-CN" dirty="0"/>
          </a:p>
          <a:p>
            <a:r>
              <a:rPr lang="zh-CN" altLang="en-US" dirty="0"/>
              <a:t>每圈重复出现一次</a:t>
            </a:r>
            <a:endParaRPr lang="en-US" altLang="zh-CN" dirty="0"/>
          </a:p>
          <a:p>
            <a:r>
              <a:rPr lang="zh-CN" altLang="en-US" dirty="0"/>
              <a:t>每个信号的时间零点为</a:t>
            </a:r>
            <a:r>
              <a:rPr lang="en-US" altLang="zh-CN" dirty="0"/>
              <a:t>T0 + N </a:t>
            </a:r>
            <a:r>
              <a:rPr lang="zh-CN" altLang="en-US" dirty="0"/>
              <a:t>* 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为回旋周期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233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94147" y="0"/>
            <a:ext cx="6300388" cy="646616"/>
          </a:xfrm>
        </p:spPr>
        <p:txBody>
          <a:bodyPr/>
          <a:lstStyle/>
          <a:p>
            <a:pPr algn="l"/>
            <a:r>
              <a:rPr lang="zh-CN" altLang="en-US" sz="3200" dirty="0">
                <a:latin typeface="页标题隶书"/>
                <a:ea typeface="隶书" panose="02010509060101010101" pitchFamily="49" charset="-122"/>
              </a:rPr>
              <a:t>纽扣型</a:t>
            </a:r>
            <a:r>
              <a:rPr lang="en-US" altLang="zh-CN" sz="3200" dirty="0">
                <a:latin typeface="页标题隶书"/>
                <a:ea typeface="隶书" panose="02010509060101010101" pitchFamily="49" charset="-122"/>
              </a:rPr>
              <a:t>BPM</a:t>
            </a:r>
            <a:r>
              <a:rPr lang="zh-CN" altLang="en-US" sz="3200" dirty="0">
                <a:latin typeface="页标题隶书"/>
                <a:ea typeface="隶书" panose="02010509060101010101" pitchFamily="49" charset="-122"/>
              </a:rPr>
              <a:t>探头信号特征分析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2020/5/16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10283439" y="6474355"/>
            <a:ext cx="384560" cy="365125"/>
          </a:xfrm>
        </p:spPr>
        <p:txBody>
          <a:bodyPr/>
          <a:lstStyle/>
          <a:p>
            <a:fld id="{B89BF6D3-CA62-4D9F-9EA1-CDCBA8232769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8884718" y="6474355"/>
            <a:ext cx="1338900" cy="365125"/>
          </a:xfrm>
        </p:spPr>
        <p:txBody>
          <a:bodyPr/>
          <a:lstStyle/>
          <a:p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组内交流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CB7DBB-18AE-4FCB-A63A-5A21D56B8CBC}"/>
                  </a:ext>
                </a:extLst>
              </p:cNvPr>
              <p:cNvSpPr txBox="1"/>
              <p:nvPr/>
            </p:nvSpPr>
            <p:spPr>
              <a:xfrm>
                <a:off x="2589870" y="1825458"/>
                <a:ext cx="3342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BPM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Q(T) * Pos(T) * Green(t-</a:t>
                </a:r>
                <a:r>
                  <a:rPr lang="el-GR" altLang="zh-CN" dirty="0"/>
                  <a:t>φ</a:t>
                </a:r>
                <a:r>
                  <a:rPr lang="en-US" altLang="zh-CN" dirty="0"/>
                  <a:t>,</a:t>
                </a:r>
                <a:r>
                  <a:rPr lang="el-GR" altLang="zh-CN" dirty="0"/>
                  <a:t>σ</a:t>
                </a:r>
                <a:r>
                  <a:rPr lang="en-US" altLang="zh-CN" dirty="0"/>
                  <a:t>) 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CB7DBB-18AE-4FCB-A63A-5A21D56B8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870" y="1825458"/>
                <a:ext cx="3342646" cy="276999"/>
              </a:xfrm>
              <a:prstGeom prst="rect">
                <a:avLst/>
              </a:prstGeom>
              <a:blipFill>
                <a:blip r:embed="rId3"/>
                <a:stretch>
                  <a:fillRect l="-2555" t="-28261" r="-38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35414ED-0CF5-4CCE-AC53-E05BB1B4886E}"/>
              </a:ext>
            </a:extLst>
          </p:cNvPr>
          <p:cNvSpPr txBox="1"/>
          <p:nvPr/>
        </p:nvSpPr>
        <p:spPr>
          <a:xfrm>
            <a:off x="1674899" y="1081690"/>
            <a:ext cx="884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不考虑任何干扰信号的情况下，对每圈每个束团的</a:t>
            </a:r>
            <a:r>
              <a:rPr lang="en-US" altLang="zh-CN" dirty="0"/>
              <a:t>BPM</a:t>
            </a:r>
            <a:r>
              <a:rPr lang="zh-CN" altLang="en-US" dirty="0"/>
              <a:t>信号做足够的采样，就可以直接提取出电荷量、横向位置、纵向相位、束长等信息。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E59F1A-21C5-4468-82F4-D972E63D9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16" y="2742187"/>
            <a:ext cx="4320000" cy="244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5546EE8-C090-4341-AB75-6472DE63D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19" y="2742187"/>
            <a:ext cx="43200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9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94147" y="0"/>
            <a:ext cx="6300388" cy="646616"/>
          </a:xfrm>
        </p:spPr>
        <p:txBody>
          <a:bodyPr/>
          <a:lstStyle/>
          <a:p>
            <a:pPr algn="l"/>
            <a:r>
              <a:rPr lang="zh-CN" altLang="en-US" sz="3200" dirty="0">
                <a:latin typeface="页标题隶书"/>
                <a:ea typeface="隶书" panose="02010509060101010101" pitchFamily="49" charset="-122"/>
              </a:rPr>
              <a:t>纽扣型</a:t>
            </a:r>
            <a:r>
              <a:rPr lang="en-US" altLang="zh-CN" sz="3200" dirty="0">
                <a:latin typeface="页标题隶书"/>
                <a:ea typeface="隶书" panose="02010509060101010101" pitchFamily="49" charset="-122"/>
              </a:rPr>
              <a:t>BPM</a:t>
            </a:r>
            <a:r>
              <a:rPr lang="zh-CN" altLang="en-US" sz="3200" dirty="0">
                <a:latin typeface="页标题隶书"/>
                <a:ea typeface="隶书" panose="02010509060101010101" pitchFamily="49" charset="-122"/>
              </a:rPr>
              <a:t>探头信号特征分析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2020/5/16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10283439" y="6474355"/>
            <a:ext cx="384560" cy="365125"/>
          </a:xfrm>
        </p:spPr>
        <p:txBody>
          <a:bodyPr/>
          <a:lstStyle/>
          <a:p>
            <a:fld id="{B89BF6D3-CA62-4D9F-9EA1-CDCBA8232769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8884718" y="6474355"/>
            <a:ext cx="1338900" cy="365125"/>
          </a:xfrm>
        </p:spPr>
        <p:txBody>
          <a:bodyPr/>
          <a:lstStyle/>
          <a:p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组内交流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CB7DBB-18AE-4FCB-A63A-5A21D56B8CBC}"/>
                  </a:ext>
                </a:extLst>
              </p:cNvPr>
              <p:cNvSpPr txBox="1"/>
              <p:nvPr/>
            </p:nvSpPr>
            <p:spPr>
              <a:xfrm>
                <a:off x="2589870" y="1825458"/>
                <a:ext cx="3342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BPM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Q(T) * Pos(T) * Green(t-</a:t>
                </a:r>
                <a:r>
                  <a:rPr lang="el-GR" altLang="zh-CN" dirty="0"/>
                  <a:t>φ</a:t>
                </a:r>
                <a:r>
                  <a:rPr lang="en-US" altLang="zh-CN" dirty="0"/>
                  <a:t>,</a:t>
                </a:r>
                <a:r>
                  <a:rPr lang="el-GR" altLang="zh-CN" dirty="0"/>
                  <a:t>σ</a:t>
                </a:r>
                <a:r>
                  <a:rPr lang="en-US" altLang="zh-CN" dirty="0"/>
                  <a:t>) 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CB7DBB-18AE-4FCB-A63A-5A21D56B8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870" y="1825458"/>
                <a:ext cx="3342646" cy="276999"/>
              </a:xfrm>
              <a:prstGeom prst="rect">
                <a:avLst/>
              </a:prstGeom>
              <a:blipFill>
                <a:blip r:embed="rId3"/>
                <a:stretch>
                  <a:fillRect l="-2555" t="-28261" r="-38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AF41BA-B9A5-4BC3-8744-056713A52142}"/>
                  </a:ext>
                </a:extLst>
              </p:cNvPr>
              <p:cNvSpPr txBox="1"/>
              <p:nvPr/>
            </p:nvSpPr>
            <p:spPr>
              <a:xfrm>
                <a:off x="2559846" y="2597015"/>
                <a:ext cx="4460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BPM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Q(T) * Pos(T) * Green(t-</a:t>
                </a:r>
                <a:r>
                  <a:rPr lang="el-GR" altLang="zh-CN" dirty="0"/>
                  <a:t>φ</a:t>
                </a:r>
                <a:r>
                  <a:rPr lang="en-US" altLang="zh-CN" dirty="0"/>
                  <a:t>,</a:t>
                </a:r>
                <a:r>
                  <a:rPr lang="el-GR" altLang="zh-CN" dirty="0"/>
                  <a:t>σ</a:t>
                </a:r>
                <a:r>
                  <a:rPr lang="en-US" altLang="zh-CN" dirty="0"/>
                  <a:t>) + Wakefield</a:t>
                </a:r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AF41BA-B9A5-4BC3-8744-056713A52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6" y="2597015"/>
                <a:ext cx="4460067" cy="276999"/>
              </a:xfrm>
              <a:prstGeom prst="rect">
                <a:avLst/>
              </a:prstGeom>
              <a:blipFill>
                <a:blip r:embed="rId4"/>
                <a:stretch>
                  <a:fillRect l="-1913" t="-28889" r="-259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35414ED-0CF5-4CCE-AC53-E05BB1B4886E}"/>
              </a:ext>
            </a:extLst>
          </p:cNvPr>
          <p:cNvSpPr txBox="1"/>
          <p:nvPr/>
        </p:nvSpPr>
        <p:spPr>
          <a:xfrm>
            <a:off x="1674899" y="1081690"/>
            <a:ext cx="884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不考虑任何干扰信号的情况下，对每圈每个束团的</a:t>
            </a:r>
            <a:r>
              <a:rPr lang="en-US" altLang="zh-CN" dirty="0"/>
              <a:t>BPM</a:t>
            </a:r>
            <a:r>
              <a:rPr lang="zh-CN" altLang="en-US" dirty="0"/>
              <a:t>信号做足够的采样，就可以直接提取出电荷量、横向位置、纵向相位、束长等信息。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7BC792-A129-4261-AA66-D909C538EEA7}"/>
              </a:ext>
            </a:extLst>
          </p:cNvPr>
          <p:cNvSpPr txBox="1"/>
          <p:nvPr/>
        </p:nvSpPr>
        <p:spPr>
          <a:xfrm>
            <a:off x="1710184" y="2180940"/>
            <a:ext cx="884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实际的测量系统，</a:t>
            </a:r>
            <a:r>
              <a:rPr lang="en-US" altLang="zh-CN" dirty="0"/>
              <a:t>Button</a:t>
            </a:r>
            <a:r>
              <a:rPr lang="zh-CN" altLang="en-US" dirty="0"/>
              <a:t>作为探针会同时耦合到本地尾场信号（横向</a:t>
            </a:r>
            <a:r>
              <a:rPr lang="en-US" altLang="zh-CN" dirty="0"/>
              <a:t>/</a:t>
            </a:r>
            <a:r>
              <a:rPr lang="zh-CN" altLang="en-US" dirty="0"/>
              <a:t>纵向）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FA1EB2-E4FD-4536-A255-DAB0900F23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92" y="3102329"/>
            <a:ext cx="5684595" cy="32117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D912089-412E-414F-B740-F106869F74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84" y="4774928"/>
            <a:ext cx="2880000" cy="1627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8228D26-79A0-4808-9D46-A2C02C52B0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17" y="2998989"/>
            <a:ext cx="2880000" cy="16272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2D42DE5-E809-4C08-9010-004AC678F04E}"/>
              </a:ext>
            </a:extLst>
          </p:cNvPr>
          <p:cNvSpPr txBox="1"/>
          <p:nvPr/>
        </p:nvSpPr>
        <p:spPr>
          <a:xfrm>
            <a:off x="3569487" y="404256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BPM</a:t>
            </a:r>
            <a:r>
              <a:rPr lang="zh-CN" altLang="en-US" sz="1400" b="1" dirty="0">
                <a:solidFill>
                  <a:srgbClr val="FF0000"/>
                </a:solidFill>
              </a:rPr>
              <a:t>信号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6E8746-A621-40B2-B718-4B1D2379D92F}"/>
              </a:ext>
            </a:extLst>
          </p:cNvPr>
          <p:cNvSpPr txBox="1"/>
          <p:nvPr/>
        </p:nvSpPr>
        <p:spPr>
          <a:xfrm>
            <a:off x="3564255" y="58525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尾场信号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48FC157-88B8-4625-9208-7C0B74DAF3D8}"/>
              </a:ext>
            </a:extLst>
          </p:cNvPr>
          <p:cNvSpPr txBox="1"/>
          <p:nvPr/>
        </p:nvSpPr>
        <p:spPr>
          <a:xfrm>
            <a:off x="2930412" y="436702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+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59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94147" y="0"/>
            <a:ext cx="6300388" cy="646616"/>
          </a:xfrm>
        </p:spPr>
        <p:txBody>
          <a:bodyPr/>
          <a:lstStyle/>
          <a:p>
            <a:pPr algn="l"/>
            <a:r>
              <a:rPr lang="zh-CN" altLang="en-US" sz="3200" dirty="0">
                <a:latin typeface="页标题隶书"/>
                <a:ea typeface="隶书" panose="02010509060101010101" pitchFamily="49" charset="-122"/>
              </a:rPr>
              <a:t>纽扣型</a:t>
            </a:r>
            <a:r>
              <a:rPr lang="en-US" altLang="zh-CN" sz="3200" dirty="0">
                <a:latin typeface="页标题隶书"/>
                <a:ea typeface="隶书" panose="02010509060101010101" pitchFamily="49" charset="-122"/>
              </a:rPr>
              <a:t>BPM</a:t>
            </a:r>
            <a:r>
              <a:rPr lang="zh-CN" altLang="en-US" sz="3200" dirty="0">
                <a:latin typeface="页标题隶书"/>
                <a:ea typeface="隶书" panose="02010509060101010101" pitchFamily="49" charset="-122"/>
              </a:rPr>
              <a:t>探头信号特征分析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2020/5/16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10283439" y="6474355"/>
            <a:ext cx="384560" cy="365125"/>
          </a:xfrm>
        </p:spPr>
        <p:txBody>
          <a:bodyPr/>
          <a:lstStyle/>
          <a:p>
            <a:fld id="{B89BF6D3-CA62-4D9F-9EA1-CDCBA8232769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8884718" y="6474355"/>
            <a:ext cx="1338900" cy="365125"/>
          </a:xfrm>
        </p:spPr>
        <p:txBody>
          <a:bodyPr/>
          <a:lstStyle/>
          <a:p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组内交流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CB7DBB-18AE-4FCB-A63A-5A21D56B8CBC}"/>
                  </a:ext>
                </a:extLst>
              </p:cNvPr>
              <p:cNvSpPr txBox="1"/>
              <p:nvPr/>
            </p:nvSpPr>
            <p:spPr>
              <a:xfrm>
                <a:off x="2589870" y="1825458"/>
                <a:ext cx="3342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BPM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Q(T) * Pos(T) * Green(t-</a:t>
                </a:r>
                <a:r>
                  <a:rPr lang="el-GR" altLang="zh-CN" dirty="0"/>
                  <a:t>φ</a:t>
                </a:r>
                <a:r>
                  <a:rPr lang="en-US" altLang="zh-CN" dirty="0"/>
                  <a:t>,</a:t>
                </a:r>
                <a:r>
                  <a:rPr lang="el-GR" altLang="zh-CN" dirty="0"/>
                  <a:t>σ</a:t>
                </a:r>
                <a:r>
                  <a:rPr lang="en-US" altLang="zh-CN" dirty="0"/>
                  <a:t>) 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CB7DBB-18AE-4FCB-A63A-5A21D56B8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870" y="1825458"/>
                <a:ext cx="3342646" cy="276999"/>
              </a:xfrm>
              <a:prstGeom prst="rect">
                <a:avLst/>
              </a:prstGeom>
              <a:blipFill>
                <a:blip r:embed="rId3"/>
                <a:stretch>
                  <a:fillRect l="-2555" t="-28261" r="-38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AF41BA-B9A5-4BC3-8744-056713A52142}"/>
                  </a:ext>
                </a:extLst>
              </p:cNvPr>
              <p:cNvSpPr txBox="1"/>
              <p:nvPr/>
            </p:nvSpPr>
            <p:spPr>
              <a:xfrm>
                <a:off x="2559846" y="2597015"/>
                <a:ext cx="4460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BPM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Q(T) * Pos(T) * Green(t-</a:t>
                </a:r>
                <a:r>
                  <a:rPr lang="el-GR" altLang="zh-CN" dirty="0"/>
                  <a:t>φ</a:t>
                </a:r>
                <a:r>
                  <a:rPr lang="en-US" altLang="zh-CN" dirty="0"/>
                  <a:t>,</a:t>
                </a:r>
                <a:r>
                  <a:rPr lang="el-GR" altLang="zh-CN" dirty="0"/>
                  <a:t>σ</a:t>
                </a:r>
                <a:r>
                  <a:rPr lang="en-US" altLang="zh-CN" dirty="0"/>
                  <a:t>) + Wakefield</a:t>
                </a:r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AF41BA-B9A5-4BC3-8744-056713A52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6" y="2597015"/>
                <a:ext cx="4460067" cy="276999"/>
              </a:xfrm>
              <a:prstGeom prst="rect">
                <a:avLst/>
              </a:prstGeom>
              <a:blipFill>
                <a:blip r:embed="rId4"/>
                <a:stretch>
                  <a:fillRect l="-1913" t="-28889" r="-259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35414ED-0CF5-4CCE-AC53-E05BB1B4886E}"/>
              </a:ext>
            </a:extLst>
          </p:cNvPr>
          <p:cNvSpPr txBox="1"/>
          <p:nvPr/>
        </p:nvSpPr>
        <p:spPr>
          <a:xfrm>
            <a:off x="1674899" y="1081690"/>
            <a:ext cx="884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不考虑任何干扰信号的情况下，对每圈每个束团的</a:t>
            </a:r>
            <a:r>
              <a:rPr lang="en-US" altLang="zh-CN" dirty="0"/>
              <a:t>BPM</a:t>
            </a:r>
            <a:r>
              <a:rPr lang="zh-CN" altLang="en-US" dirty="0"/>
              <a:t>信号做足够的采样，就可以直接提取出电荷量、横向位置、纵向相位、束长等信息。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7BC792-A129-4261-AA66-D909C538EEA7}"/>
              </a:ext>
            </a:extLst>
          </p:cNvPr>
          <p:cNvSpPr txBox="1"/>
          <p:nvPr/>
        </p:nvSpPr>
        <p:spPr>
          <a:xfrm>
            <a:off x="1710184" y="2180940"/>
            <a:ext cx="884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实际的测量系统，</a:t>
            </a:r>
            <a:r>
              <a:rPr lang="en-US" altLang="zh-CN" dirty="0"/>
              <a:t>Button</a:t>
            </a:r>
            <a:r>
              <a:rPr lang="zh-CN" altLang="en-US" dirty="0"/>
              <a:t>作为探针会同时耦合到本地尾场信号（横向</a:t>
            </a:r>
            <a:r>
              <a:rPr lang="en-US" altLang="zh-CN" dirty="0"/>
              <a:t>/</a:t>
            </a:r>
            <a:r>
              <a:rPr lang="zh-CN" altLang="en-US" dirty="0"/>
              <a:t>纵向）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4983A0-EB85-4CF8-8CEB-4F7CA6F671CF}"/>
              </a:ext>
            </a:extLst>
          </p:cNvPr>
          <p:cNvSpPr txBox="1"/>
          <p:nvPr/>
        </p:nvSpPr>
        <p:spPr>
          <a:xfrm>
            <a:off x="1710184" y="2974192"/>
            <a:ext cx="884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因系统带宽的限制，或是信号传输网络阻抗失配（连接器），会存在束团间串扰信号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8B83A82-BC0E-4FFD-88F5-831136A9C7A3}"/>
                  </a:ext>
                </a:extLst>
              </p:cNvPr>
              <p:cNvSpPr txBox="1"/>
              <p:nvPr/>
            </p:nvSpPr>
            <p:spPr>
              <a:xfrm>
                <a:off x="2559844" y="3429001"/>
                <a:ext cx="5723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BPM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Q(T) * Pos(T) * Green(t-</a:t>
                </a:r>
                <a:r>
                  <a:rPr lang="el-GR" altLang="zh-CN" dirty="0"/>
                  <a:t>φ</a:t>
                </a:r>
                <a:r>
                  <a:rPr lang="en-US" altLang="zh-CN" dirty="0"/>
                  <a:t>,</a:t>
                </a:r>
                <a:r>
                  <a:rPr lang="el-GR" altLang="zh-CN" dirty="0"/>
                  <a:t>σ</a:t>
                </a:r>
                <a:r>
                  <a:rPr lang="en-US" altLang="zh-CN" dirty="0"/>
                  <a:t>) + Wakefield + Crosstalk </a:t>
                </a:r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8B83A82-BC0E-4FFD-88F5-831136A9C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4" y="3429001"/>
                <a:ext cx="5723746" cy="276999"/>
              </a:xfrm>
              <a:prstGeom prst="rect">
                <a:avLst/>
              </a:prstGeom>
              <a:blipFill>
                <a:blip r:embed="rId5"/>
                <a:stretch>
                  <a:fillRect l="-1491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306E952-A485-419E-A443-3B31C4F57B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85" y="3791475"/>
            <a:ext cx="43200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94147" y="0"/>
            <a:ext cx="6300388" cy="646616"/>
          </a:xfrm>
        </p:spPr>
        <p:txBody>
          <a:bodyPr/>
          <a:lstStyle/>
          <a:p>
            <a:pPr algn="l"/>
            <a:r>
              <a:rPr lang="zh-CN" altLang="en-US" sz="3200" dirty="0">
                <a:latin typeface="页标题隶书"/>
                <a:ea typeface="隶书" panose="02010509060101010101" pitchFamily="49" charset="-122"/>
              </a:rPr>
              <a:t>纽扣型</a:t>
            </a:r>
            <a:r>
              <a:rPr lang="en-US" altLang="zh-CN" sz="3200" dirty="0">
                <a:latin typeface="页标题隶书"/>
                <a:ea typeface="隶书" panose="02010509060101010101" pitchFamily="49" charset="-122"/>
              </a:rPr>
              <a:t>BPM</a:t>
            </a:r>
            <a:r>
              <a:rPr lang="zh-CN" altLang="en-US" sz="3200" dirty="0">
                <a:latin typeface="页标题隶书"/>
                <a:ea typeface="隶书" panose="02010509060101010101" pitchFamily="49" charset="-122"/>
              </a:rPr>
              <a:t>探头信号特征分析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2020/5/16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10283439" y="6474355"/>
            <a:ext cx="384560" cy="365125"/>
          </a:xfrm>
        </p:spPr>
        <p:txBody>
          <a:bodyPr/>
          <a:lstStyle/>
          <a:p>
            <a:fld id="{B89BF6D3-CA62-4D9F-9EA1-CDCBA8232769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8884718" y="6474355"/>
            <a:ext cx="1338900" cy="365125"/>
          </a:xfrm>
        </p:spPr>
        <p:txBody>
          <a:bodyPr/>
          <a:lstStyle/>
          <a:p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组内交流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CB7DBB-18AE-4FCB-A63A-5A21D56B8CBC}"/>
                  </a:ext>
                </a:extLst>
              </p:cNvPr>
              <p:cNvSpPr txBox="1"/>
              <p:nvPr/>
            </p:nvSpPr>
            <p:spPr>
              <a:xfrm>
                <a:off x="2589870" y="1825458"/>
                <a:ext cx="3342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BPM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Q(T) * Pos(T) * Green(t-</a:t>
                </a:r>
                <a:r>
                  <a:rPr lang="el-GR" altLang="zh-CN" dirty="0"/>
                  <a:t>φ</a:t>
                </a:r>
                <a:r>
                  <a:rPr lang="en-US" altLang="zh-CN" dirty="0"/>
                  <a:t>,</a:t>
                </a:r>
                <a:r>
                  <a:rPr lang="el-GR" altLang="zh-CN" dirty="0"/>
                  <a:t>σ</a:t>
                </a:r>
                <a:r>
                  <a:rPr lang="en-US" altLang="zh-CN" dirty="0"/>
                  <a:t>) 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CB7DBB-18AE-4FCB-A63A-5A21D56B8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870" y="1825458"/>
                <a:ext cx="3342646" cy="276999"/>
              </a:xfrm>
              <a:prstGeom prst="rect">
                <a:avLst/>
              </a:prstGeom>
              <a:blipFill>
                <a:blip r:embed="rId3"/>
                <a:stretch>
                  <a:fillRect l="-2555" t="-28261" r="-38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AF41BA-B9A5-4BC3-8744-056713A52142}"/>
                  </a:ext>
                </a:extLst>
              </p:cNvPr>
              <p:cNvSpPr txBox="1"/>
              <p:nvPr/>
            </p:nvSpPr>
            <p:spPr>
              <a:xfrm>
                <a:off x="2559846" y="2597015"/>
                <a:ext cx="4460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BPM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Q(T) * Pos(T) * Green(t-</a:t>
                </a:r>
                <a:r>
                  <a:rPr lang="el-GR" altLang="zh-CN" dirty="0"/>
                  <a:t>φ</a:t>
                </a:r>
                <a:r>
                  <a:rPr lang="en-US" altLang="zh-CN" dirty="0"/>
                  <a:t>,</a:t>
                </a:r>
                <a:r>
                  <a:rPr lang="el-GR" altLang="zh-CN" dirty="0"/>
                  <a:t>σ</a:t>
                </a:r>
                <a:r>
                  <a:rPr lang="en-US" altLang="zh-CN" dirty="0"/>
                  <a:t>) + Wakefield</a:t>
                </a:r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AF41BA-B9A5-4BC3-8744-056713A52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6" y="2597015"/>
                <a:ext cx="4460067" cy="276999"/>
              </a:xfrm>
              <a:prstGeom prst="rect">
                <a:avLst/>
              </a:prstGeom>
              <a:blipFill>
                <a:blip r:embed="rId4"/>
                <a:stretch>
                  <a:fillRect l="-1913" t="-28889" r="-259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35414ED-0CF5-4CCE-AC53-E05BB1B4886E}"/>
              </a:ext>
            </a:extLst>
          </p:cNvPr>
          <p:cNvSpPr txBox="1"/>
          <p:nvPr/>
        </p:nvSpPr>
        <p:spPr>
          <a:xfrm>
            <a:off x="1674899" y="1081690"/>
            <a:ext cx="884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不考虑任何干扰信号的情况下，对每圈每个束团的</a:t>
            </a:r>
            <a:r>
              <a:rPr lang="en-US" altLang="zh-CN" dirty="0"/>
              <a:t>BPM</a:t>
            </a:r>
            <a:r>
              <a:rPr lang="zh-CN" altLang="en-US" dirty="0"/>
              <a:t>信号做足够的采样，就可以直接提取出电荷量、横向位置、纵向相位、束长等信息。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7BC792-A129-4261-AA66-D909C538EEA7}"/>
              </a:ext>
            </a:extLst>
          </p:cNvPr>
          <p:cNvSpPr txBox="1"/>
          <p:nvPr/>
        </p:nvSpPr>
        <p:spPr>
          <a:xfrm>
            <a:off x="1710184" y="2180940"/>
            <a:ext cx="884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实际的测量系统，</a:t>
            </a:r>
            <a:r>
              <a:rPr lang="en-US" altLang="zh-CN" dirty="0"/>
              <a:t>Button</a:t>
            </a:r>
            <a:r>
              <a:rPr lang="zh-CN" altLang="en-US" dirty="0"/>
              <a:t>作为探针会同时耦合到本地尾场信号（横向</a:t>
            </a:r>
            <a:r>
              <a:rPr lang="en-US" altLang="zh-CN" dirty="0"/>
              <a:t>/</a:t>
            </a:r>
            <a:r>
              <a:rPr lang="zh-CN" altLang="en-US" dirty="0"/>
              <a:t>纵向）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4983A0-EB85-4CF8-8CEB-4F7CA6F671CF}"/>
              </a:ext>
            </a:extLst>
          </p:cNvPr>
          <p:cNvSpPr txBox="1"/>
          <p:nvPr/>
        </p:nvSpPr>
        <p:spPr>
          <a:xfrm>
            <a:off x="1710184" y="2974192"/>
            <a:ext cx="884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因系统带宽的限制，或是信号传输网络阻抗失配（连接器），会存在束团间串扰信号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8B83A82-BC0E-4FFD-88F5-831136A9C7A3}"/>
                  </a:ext>
                </a:extLst>
              </p:cNvPr>
              <p:cNvSpPr txBox="1"/>
              <p:nvPr/>
            </p:nvSpPr>
            <p:spPr>
              <a:xfrm>
                <a:off x="2559844" y="3429001"/>
                <a:ext cx="5723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BPM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Q(T) * Pos(T) * Green(t-</a:t>
                </a:r>
                <a:r>
                  <a:rPr lang="el-GR" altLang="zh-CN" dirty="0"/>
                  <a:t>φ</a:t>
                </a:r>
                <a:r>
                  <a:rPr lang="en-US" altLang="zh-CN" dirty="0"/>
                  <a:t>,</a:t>
                </a:r>
                <a:r>
                  <a:rPr lang="el-GR" altLang="zh-CN" dirty="0"/>
                  <a:t>σ</a:t>
                </a:r>
                <a:r>
                  <a:rPr lang="en-US" altLang="zh-CN" dirty="0"/>
                  <a:t>) + Wakefield + Crosstalk </a:t>
                </a:r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8B83A82-BC0E-4FFD-88F5-831136A9C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4" y="3429001"/>
                <a:ext cx="5723746" cy="276999"/>
              </a:xfrm>
              <a:prstGeom prst="rect">
                <a:avLst/>
              </a:prstGeom>
              <a:blipFill>
                <a:blip r:embed="rId5"/>
                <a:stretch>
                  <a:fillRect l="-1491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2CA529D4-78DE-4DD2-B528-4655F10C16D9}"/>
              </a:ext>
            </a:extLst>
          </p:cNvPr>
          <p:cNvSpPr txBox="1"/>
          <p:nvPr/>
        </p:nvSpPr>
        <p:spPr>
          <a:xfrm>
            <a:off x="1710184" y="3738017"/>
            <a:ext cx="884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会存在随机噪声（各种来源，合并为一项）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4B56F09-82E2-4526-BC0C-DF7385D381BA}"/>
                  </a:ext>
                </a:extLst>
              </p:cNvPr>
              <p:cNvSpPr txBox="1"/>
              <p:nvPr/>
            </p:nvSpPr>
            <p:spPr>
              <a:xfrm>
                <a:off x="2559844" y="4197489"/>
                <a:ext cx="6324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BPM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Q(T) * Pos(T) * Green(t-</a:t>
                </a:r>
                <a:r>
                  <a:rPr lang="el-GR" altLang="zh-CN" dirty="0"/>
                  <a:t>φ</a:t>
                </a:r>
                <a:r>
                  <a:rPr lang="en-US" altLang="zh-CN" dirty="0"/>
                  <a:t>,</a:t>
                </a:r>
                <a:r>
                  <a:rPr lang="el-GR" altLang="zh-CN" dirty="0"/>
                  <a:t>σ</a:t>
                </a:r>
                <a:r>
                  <a:rPr lang="en-US" altLang="zh-CN" dirty="0"/>
                  <a:t>) + Wakefield + Crosstalk + Noise </a:t>
                </a:r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4B56F09-82E2-4526-BC0C-DF7385D38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4" y="4197489"/>
                <a:ext cx="6324873" cy="276999"/>
              </a:xfrm>
              <a:prstGeom prst="rect">
                <a:avLst/>
              </a:prstGeom>
              <a:blipFill>
                <a:blip r:embed="rId6"/>
                <a:stretch>
                  <a:fillRect l="-1350" t="-28889" r="-135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89C64EE-A4FB-427B-95EA-7D6512EE73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85" y="4501842"/>
            <a:ext cx="3600000" cy="20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1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094147" y="0"/>
            <a:ext cx="6300388" cy="646616"/>
          </a:xfrm>
        </p:spPr>
        <p:txBody>
          <a:bodyPr/>
          <a:lstStyle/>
          <a:p>
            <a:pPr algn="l"/>
            <a:r>
              <a:rPr lang="zh-CN" altLang="en-US" sz="3200" dirty="0">
                <a:latin typeface="页标题隶书"/>
                <a:ea typeface="隶书" panose="02010509060101010101" pitchFamily="49" charset="-122"/>
              </a:rPr>
              <a:t>宽带示波器量化后的信号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2020/5/16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10283439" y="6474355"/>
            <a:ext cx="384560" cy="365125"/>
          </a:xfrm>
        </p:spPr>
        <p:txBody>
          <a:bodyPr/>
          <a:lstStyle/>
          <a:p>
            <a:fld id="{B89BF6D3-CA62-4D9F-9EA1-CDCBA8232769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8884718" y="6474355"/>
            <a:ext cx="1338900" cy="365125"/>
          </a:xfrm>
        </p:spPr>
        <p:txBody>
          <a:bodyPr/>
          <a:lstStyle/>
          <a:p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组内交流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BB39B4-2F5F-432D-B9AD-2A6FF77D9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307994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97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4880</TotalTime>
  <Words>1681</Words>
  <Application>Microsoft Office PowerPoint</Application>
  <PresentationFormat>宽屏</PresentationFormat>
  <Paragraphs>272</Paragraphs>
  <Slides>21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等线</vt:lpstr>
      <vt:lpstr>等线 Light</vt:lpstr>
      <vt:lpstr>SimHei</vt:lpstr>
      <vt:lpstr>华文新魏</vt:lpstr>
      <vt:lpstr>楷体</vt:lpstr>
      <vt:lpstr>隶书</vt:lpstr>
      <vt:lpstr>宋体</vt:lpstr>
      <vt:lpstr>页标题隶书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纽扣型BPM探头信号特征分析</vt:lpstr>
      <vt:lpstr>纽扣型BPM探头信号特征分析</vt:lpstr>
      <vt:lpstr>纽扣型BPM探头信号特征分析</vt:lpstr>
      <vt:lpstr>纽扣型BPM探头信号特征分析</vt:lpstr>
      <vt:lpstr>宽带示波器量化后的信号</vt:lpstr>
      <vt:lpstr>3D位置信息提取基本方法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许 兴懿</dc:creator>
  <cp:lastModifiedBy>许 兴懿</cp:lastModifiedBy>
  <cp:revision>78</cp:revision>
  <dcterms:created xsi:type="dcterms:W3CDTF">2019-11-16T15:29:52Z</dcterms:created>
  <dcterms:modified xsi:type="dcterms:W3CDTF">2020-06-12T08:54:18Z</dcterms:modified>
</cp:coreProperties>
</file>